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70" r:id="rId3"/>
    <p:sldId id="259" r:id="rId4"/>
    <p:sldId id="272" r:id="rId5"/>
    <p:sldId id="285" r:id="rId6"/>
    <p:sldId id="273" r:id="rId7"/>
    <p:sldId id="286" r:id="rId8"/>
    <p:sldId id="287" r:id="rId9"/>
    <p:sldId id="288" r:id="rId10"/>
    <p:sldId id="277" r:id="rId11"/>
    <p:sldId id="303" r:id="rId12"/>
    <p:sldId id="289" r:id="rId13"/>
    <p:sldId id="290" r:id="rId14"/>
    <p:sldId id="292" r:id="rId15"/>
    <p:sldId id="293" r:id="rId16"/>
    <p:sldId id="294" r:id="rId17"/>
    <p:sldId id="295" r:id="rId18"/>
    <p:sldId id="296" r:id="rId19"/>
    <p:sldId id="275" r:id="rId20"/>
    <p:sldId id="298" r:id="rId21"/>
    <p:sldId id="299" r:id="rId22"/>
    <p:sldId id="300" r:id="rId23"/>
    <p:sldId id="301" r:id="rId24"/>
    <p:sldId id="302" r:id="rId25"/>
    <p:sldId id="304" r:id="rId26"/>
    <p:sldId id="297" r:id="rId27"/>
    <p:sldId id="265"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908"/>
    <p:restoredTop sz="94643"/>
  </p:normalViewPr>
  <p:slideViewPr>
    <p:cSldViewPr snapToGrid="0" snapToObjects="1">
      <p:cViewPr varScale="1">
        <p:scale>
          <a:sx n="54" d="100"/>
          <a:sy n="54" d="100"/>
        </p:scale>
        <p:origin x="516" y="6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3257F7-D10B-804F-8FB7-4733B5B1253A}" type="datetimeFigureOut">
              <a:rPr lang="en-US" smtClean="0"/>
              <a:t>9/18/2017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59B41E-A310-774B-B625-93FE5079E317}" type="slidenum">
              <a:rPr lang="en-US" smtClean="0"/>
              <a:t>‹#›</a:t>
            </a:fld>
            <a:endParaRPr lang="en-US"/>
          </a:p>
        </p:txBody>
      </p:sp>
    </p:spTree>
    <p:extLst>
      <p:ext uri="{BB962C8B-B14F-4D97-AF65-F5344CB8AC3E}">
        <p14:creationId xmlns:p14="http://schemas.microsoft.com/office/powerpoint/2010/main" val="6117489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159B41E-A310-774B-B625-93FE5079E317}" type="slidenum">
              <a:rPr lang="en-US" smtClean="0"/>
              <a:t>4</a:t>
            </a:fld>
            <a:endParaRPr lang="en-US"/>
          </a:p>
        </p:txBody>
      </p:sp>
    </p:spTree>
    <p:extLst>
      <p:ext uri="{BB962C8B-B14F-4D97-AF65-F5344CB8AC3E}">
        <p14:creationId xmlns:p14="http://schemas.microsoft.com/office/powerpoint/2010/main" val="1660518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latin typeface="+mn-lt"/>
                <a:ea typeface="+mn-ea"/>
                <a:cs typeface="+mn-cs"/>
              </a:rPr>
              <a:t>The Bootloader:</a:t>
            </a:r>
            <a:r>
              <a:rPr lang="en-US" sz="1200" b="0" kern="1200" dirty="0">
                <a:solidFill>
                  <a:schemeClr val="tx1"/>
                </a:solidFill>
                <a:latin typeface="+mn-lt"/>
                <a:ea typeface="+mn-ea"/>
                <a:cs typeface="+mn-cs"/>
              </a:rPr>
              <a:t> The software that manages the boot process of your computer. For most users, this will simply be a splash screen that pops up and eventually goes away to boot into the operating system.</a:t>
            </a:r>
          </a:p>
          <a:p>
            <a:r>
              <a:rPr lang="en-US" sz="1200" b="1" kern="1200" dirty="0">
                <a:solidFill>
                  <a:schemeClr val="tx1"/>
                </a:solidFill>
                <a:latin typeface="+mn-lt"/>
                <a:ea typeface="+mn-ea"/>
                <a:cs typeface="+mn-cs"/>
              </a:rPr>
              <a:t>The kernel:</a:t>
            </a:r>
            <a:r>
              <a:rPr lang="en-US" sz="1200" b="0" kern="1200" dirty="0">
                <a:solidFill>
                  <a:schemeClr val="tx1"/>
                </a:solidFill>
                <a:latin typeface="+mn-lt"/>
                <a:ea typeface="+mn-ea"/>
                <a:cs typeface="+mn-cs"/>
              </a:rPr>
              <a:t> This is the one piece of the whole that is actually called “Linux”. The kernel is the core of the system and manages the CPU, memory, and peripheral devices. The kernel is the “lowest” level of the OS.</a:t>
            </a:r>
          </a:p>
          <a:p>
            <a:r>
              <a:rPr lang="en-US" sz="1200" b="1" kern="1200" dirty="0">
                <a:solidFill>
                  <a:schemeClr val="tx1"/>
                </a:solidFill>
                <a:latin typeface="+mn-lt"/>
                <a:ea typeface="+mn-ea"/>
                <a:cs typeface="+mn-cs"/>
              </a:rPr>
              <a:t>Daemons:</a:t>
            </a:r>
            <a:r>
              <a:rPr lang="en-US" sz="1200" b="0" kern="1200" dirty="0">
                <a:solidFill>
                  <a:schemeClr val="tx1"/>
                </a:solidFill>
                <a:latin typeface="+mn-lt"/>
                <a:ea typeface="+mn-ea"/>
                <a:cs typeface="+mn-cs"/>
              </a:rPr>
              <a:t> These are background services (printing, sound, scheduling, </a:t>
            </a:r>
            <a:r>
              <a:rPr lang="en-US" sz="1200" b="0" kern="1200" dirty="0" err="1">
                <a:solidFill>
                  <a:schemeClr val="tx1"/>
                </a:solidFill>
                <a:latin typeface="+mn-lt"/>
                <a:ea typeface="+mn-ea"/>
                <a:cs typeface="+mn-cs"/>
              </a:rPr>
              <a:t>etc</a:t>
            </a:r>
            <a:r>
              <a:rPr lang="en-US" sz="1200" b="0" kern="1200" dirty="0">
                <a:solidFill>
                  <a:schemeClr val="tx1"/>
                </a:solidFill>
                <a:latin typeface="+mn-lt"/>
                <a:ea typeface="+mn-ea"/>
                <a:cs typeface="+mn-cs"/>
              </a:rPr>
              <a:t>) that either start up during boot, or after you log into the desktop.</a:t>
            </a:r>
          </a:p>
          <a:p>
            <a:r>
              <a:rPr lang="en-US" sz="1200" b="1" kern="1200" dirty="0">
                <a:solidFill>
                  <a:schemeClr val="tx1"/>
                </a:solidFill>
                <a:latin typeface="+mn-lt"/>
                <a:ea typeface="+mn-ea"/>
                <a:cs typeface="+mn-cs"/>
              </a:rPr>
              <a:t>The Shell:</a:t>
            </a:r>
            <a:r>
              <a:rPr lang="en-US" sz="1200" b="0" kern="1200" dirty="0">
                <a:solidFill>
                  <a:schemeClr val="tx1"/>
                </a:solidFill>
                <a:latin typeface="+mn-lt"/>
                <a:ea typeface="+mn-ea"/>
                <a:cs typeface="+mn-cs"/>
              </a:rPr>
              <a:t> You’ve probably heard mention of the Linux command line. This is the shell – a command process that allows you to control the computer via commands typed into a text interface. This is what, at one time, scared people away from Linux the most (assuming they had to learn a seemingly archaic command line structure to make Linux work). This is no longer the case. With modern desktop Linux, there is no need to ever touch the command line.</a:t>
            </a:r>
          </a:p>
          <a:p>
            <a:r>
              <a:rPr lang="en-US" sz="1200" b="1" kern="1200" dirty="0">
                <a:solidFill>
                  <a:schemeClr val="tx1"/>
                </a:solidFill>
                <a:latin typeface="+mn-lt"/>
                <a:ea typeface="+mn-ea"/>
                <a:cs typeface="+mn-cs"/>
              </a:rPr>
              <a:t>Graphical Server:</a:t>
            </a:r>
            <a:r>
              <a:rPr lang="en-US" sz="1200" b="0" kern="1200" dirty="0">
                <a:solidFill>
                  <a:schemeClr val="tx1"/>
                </a:solidFill>
                <a:latin typeface="+mn-lt"/>
                <a:ea typeface="+mn-ea"/>
                <a:cs typeface="+mn-cs"/>
              </a:rPr>
              <a:t> This is the sub-system that displays the graphics on your monitor. It is commonly referred to as the X server or just “X”.</a:t>
            </a:r>
          </a:p>
          <a:p>
            <a:r>
              <a:rPr lang="en-US" sz="1200" b="1" kern="1200" dirty="0">
                <a:solidFill>
                  <a:schemeClr val="tx1"/>
                </a:solidFill>
                <a:latin typeface="+mn-lt"/>
                <a:ea typeface="+mn-ea"/>
                <a:cs typeface="+mn-cs"/>
              </a:rPr>
              <a:t>Desktop Environment:</a:t>
            </a:r>
            <a:r>
              <a:rPr lang="en-US" sz="1200" b="0" kern="1200" dirty="0">
                <a:solidFill>
                  <a:schemeClr val="tx1"/>
                </a:solidFill>
                <a:latin typeface="+mn-lt"/>
                <a:ea typeface="+mn-ea"/>
                <a:cs typeface="+mn-cs"/>
              </a:rPr>
              <a:t> This is the piece of the puzzle that the users actually interact with. There are many desktop environments to choose from (Unity, GNOME, Cinnamon, Enlightenment, KDE, XFCE, </a:t>
            </a:r>
            <a:r>
              <a:rPr lang="en-US" sz="1200" b="0" kern="1200" dirty="0" err="1">
                <a:solidFill>
                  <a:schemeClr val="tx1"/>
                </a:solidFill>
                <a:latin typeface="+mn-lt"/>
                <a:ea typeface="+mn-ea"/>
                <a:cs typeface="+mn-cs"/>
              </a:rPr>
              <a:t>etc</a:t>
            </a:r>
            <a:r>
              <a:rPr lang="en-US" sz="1200" b="0" kern="1200" dirty="0">
                <a:solidFill>
                  <a:schemeClr val="tx1"/>
                </a:solidFill>
                <a:latin typeface="+mn-lt"/>
                <a:ea typeface="+mn-ea"/>
                <a:cs typeface="+mn-cs"/>
              </a:rPr>
              <a:t>). Each desktop environment includes built-in applications (such as file managers, configuration tools, web browsers, games, </a:t>
            </a:r>
            <a:r>
              <a:rPr lang="en-US" sz="1200" b="0" kern="1200" dirty="0" err="1">
                <a:solidFill>
                  <a:schemeClr val="tx1"/>
                </a:solidFill>
                <a:latin typeface="+mn-lt"/>
                <a:ea typeface="+mn-ea"/>
                <a:cs typeface="+mn-cs"/>
              </a:rPr>
              <a:t>etc</a:t>
            </a:r>
            <a:r>
              <a:rPr lang="en-US" sz="1200" b="0" kern="1200" dirty="0">
                <a:solidFill>
                  <a:schemeClr val="tx1"/>
                </a:solidFill>
                <a:latin typeface="+mn-lt"/>
                <a:ea typeface="+mn-ea"/>
                <a:cs typeface="+mn-cs"/>
              </a:rPr>
              <a:t>).</a:t>
            </a:r>
          </a:p>
          <a:p>
            <a:r>
              <a:rPr lang="en-US" sz="1200" b="1" kern="1200" dirty="0">
                <a:solidFill>
                  <a:schemeClr val="tx1"/>
                </a:solidFill>
                <a:latin typeface="+mn-lt"/>
                <a:ea typeface="+mn-ea"/>
                <a:cs typeface="+mn-cs"/>
              </a:rPr>
              <a:t>Applications:</a:t>
            </a:r>
            <a:r>
              <a:rPr lang="en-US" sz="1200" b="0" kern="1200" dirty="0">
                <a:solidFill>
                  <a:schemeClr val="tx1"/>
                </a:solidFill>
                <a:latin typeface="+mn-lt"/>
                <a:ea typeface="+mn-ea"/>
                <a:cs typeface="+mn-cs"/>
              </a:rPr>
              <a:t> Desktop environments do not offer the full array of apps. Just like Windows and Mac, Linux offers thousands upon thousands of high-quality software titles that can be easily found and installed. Most modern Linux distributions (more on this in a moment) include App Store-like tools that centralize and simplify application installation. For example: Ubuntu Linux has the Ubuntu Software Center (Figure 1) which allows you to quickly search among the thousands of apps and install them from one centralized location. </a:t>
            </a:r>
          </a:p>
          <a:p>
            <a:r>
              <a:rPr lang="en-US" dirty="0"/>
              <a:t>	</a:t>
            </a:r>
          </a:p>
        </p:txBody>
      </p:sp>
      <p:sp>
        <p:nvSpPr>
          <p:cNvPr id="4" name="Slide Number Placeholder 3"/>
          <p:cNvSpPr>
            <a:spLocks noGrp="1"/>
          </p:cNvSpPr>
          <p:nvPr>
            <p:ph type="sldNum" sz="quarter" idx="10"/>
          </p:nvPr>
        </p:nvSpPr>
        <p:spPr/>
        <p:txBody>
          <a:bodyPr/>
          <a:lstStyle/>
          <a:p>
            <a:fld id="{5159B41E-A310-774B-B625-93FE5079E317}" type="slidenum">
              <a:rPr lang="en-US" smtClean="0"/>
              <a:t>5</a:t>
            </a:fld>
            <a:endParaRPr lang="en-US"/>
          </a:p>
        </p:txBody>
      </p:sp>
    </p:spTree>
    <p:extLst>
      <p:ext uri="{BB962C8B-B14F-4D97-AF65-F5344CB8AC3E}">
        <p14:creationId xmlns:p14="http://schemas.microsoft.com/office/powerpoint/2010/main" val="1773372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Each distribution has a different take on the desktop. Some opt for very modern user interfaces (such as Ubuntu’s Unity, above, and </a:t>
            </a:r>
            <a:r>
              <a:rPr lang="en-US" sz="1200" kern="1200" dirty="0" err="1">
                <a:solidFill>
                  <a:schemeClr val="tx1"/>
                </a:solidFill>
                <a:latin typeface="+mn-lt"/>
                <a:ea typeface="+mn-ea"/>
                <a:cs typeface="+mn-cs"/>
              </a:rPr>
              <a:t>Deepin’s</a:t>
            </a:r>
            <a:r>
              <a:rPr lang="en-US" sz="1200" kern="1200" dirty="0">
                <a:solidFill>
                  <a:schemeClr val="tx1"/>
                </a:solidFill>
                <a:latin typeface="+mn-lt"/>
                <a:ea typeface="+mn-ea"/>
                <a:cs typeface="+mn-cs"/>
              </a:rPr>
              <a:t> </a:t>
            </a:r>
            <a:r>
              <a:rPr lang="en-US" sz="1200" kern="1200" dirty="0" err="1">
                <a:solidFill>
                  <a:schemeClr val="tx1"/>
                </a:solidFill>
                <a:latin typeface="+mn-lt"/>
                <a:ea typeface="+mn-ea"/>
                <a:cs typeface="+mn-cs"/>
              </a:rPr>
              <a:t>Deepin</a:t>
            </a:r>
            <a:r>
              <a:rPr lang="en-US" sz="1200" kern="1200" dirty="0">
                <a:solidFill>
                  <a:schemeClr val="tx1"/>
                </a:solidFill>
                <a:latin typeface="+mn-lt"/>
                <a:ea typeface="+mn-ea"/>
                <a:cs typeface="+mn-cs"/>
              </a:rPr>
              <a:t> Desktop), whereas others stick with a more traditional desktop environment (</a:t>
            </a:r>
            <a:r>
              <a:rPr lang="en-US" sz="1200" kern="1200" dirty="0" err="1">
                <a:solidFill>
                  <a:schemeClr val="tx1"/>
                </a:solidFill>
                <a:latin typeface="+mn-lt"/>
                <a:ea typeface="+mn-ea"/>
                <a:cs typeface="+mn-cs"/>
              </a:rPr>
              <a:t>openSUSE</a:t>
            </a:r>
            <a:r>
              <a:rPr lang="en-US" sz="1200" kern="1200" dirty="0">
                <a:solidFill>
                  <a:schemeClr val="tx1"/>
                </a:solidFill>
                <a:latin typeface="+mn-lt"/>
                <a:ea typeface="+mn-ea"/>
                <a:cs typeface="+mn-cs"/>
              </a:rPr>
              <a:t> uses KDE).</a:t>
            </a:r>
            <a:endParaRPr lang="en-US" dirty="0"/>
          </a:p>
        </p:txBody>
      </p:sp>
      <p:sp>
        <p:nvSpPr>
          <p:cNvPr id="4" name="Slide Number Placeholder 3"/>
          <p:cNvSpPr>
            <a:spLocks noGrp="1"/>
          </p:cNvSpPr>
          <p:nvPr>
            <p:ph type="sldNum" sz="quarter" idx="10"/>
          </p:nvPr>
        </p:nvSpPr>
        <p:spPr/>
        <p:txBody>
          <a:bodyPr/>
          <a:lstStyle/>
          <a:p>
            <a:fld id="{5159B41E-A310-774B-B625-93FE5079E317}" type="slidenum">
              <a:rPr lang="en-US" smtClean="0"/>
              <a:t>6</a:t>
            </a:fld>
            <a:endParaRPr lang="en-US"/>
          </a:p>
        </p:txBody>
      </p:sp>
    </p:spTree>
    <p:extLst>
      <p:ext uri="{BB962C8B-B14F-4D97-AF65-F5344CB8AC3E}">
        <p14:creationId xmlns:p14="http://schemas.microsoft.com/office/powerpoint/2010/main" val="727993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F657099-4BA0-E743-A442-76FDC3C68E07}" type="datetimeFigureOut">
              <a:rPr lang="en-US" smtClean="0"/>
              <a:t>9/18/2017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29FF8D-3895-2E42-AB3D-4FB81A09B9BE}" type="slidenum">
              <a:rPr lang="en-US" smtClean="0"/>
              <a:t>‹#›</a:t>
            </a:fld>
            <a:endParaRPr lang="en-US"/>
          </a:p>
        </p:txBody>
      </p:sp>
    </p:spTree>
    <p:extLst>
      <p:ext uri="{BB962C8B-B14F-4D97-AF65-F5344CB8AC3E}">
        <p14:creationId xmlns:p14="http://schemas.microsoft.com/office/powerpoint/2010/main" val="1688260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657099-4BA0-E743-A442-76FDC3C68E07}" type="datetimeFigureOut">
              <a:rPr lang="en-US" smtClean="0"/>
              <a:t>9/18/2017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29FF8D-3895-2E42-AB3D-4FB81A09B9BE}" type="slidenum">
              <a:rPr lang="en-US" smtClean="0"/>
              <a:t>‹#›</a:t>
            </a:fld>
            <a:endParaRPr lang="en-US"/>
          </a:p>
        </p:txBody>
      </p:sp>
    </p:spTree>
    <p:extLst>
      <p:ext uri="{BB962C8B-B14F-4D97-AF65-F5344CB8AC3E}">
        <p14:creationId xmlns:p14="http://schemas.microsoft.com/office/powerpoint/2010/main" val="4270403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657099-4BA0-E743-A442-76FDC3C68E07}" type="datetimeFigureOut">
              <a:rPr lang="en-US" smtClean="0"/>
              <a:t>9/18/2017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29FF8D-3895-2E42-AB3D-4FB81A09B9BE}" type="slidenum">
              <a:rPr lang="en-US" smtClean="0"/>
              <a:t>‹#›</a:t>
            </a:fld>
            <a:endParaRPr lang="en-US"/>
          </a:p>
        </p:txBody>
      </p:sp>
    </p:spTree>
    <p:extLst>
      <p:ext uri="{BB962C8B-B14F-4D97-AF65-F5344CB8AC3E}">
        <p14:creationId xmlns:p14="http://schemas.microsoft.com/office/powerpoint/2010/main" val="1647719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F657099-4BA0-E743-A442-76FDC3C68E07}" type="datetimeFigureOut">
              <a:rPr lang="en-US" smtClean="0"/>
              <a:t>9/18/2017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29FF8D-3895-2E42-AB3D-4FB81A09B9BE}" type="slidenum">
              <a:rPr lang="en-US" smtClean="0"/>
              <a:t>‹#›</a:t>
            </a:fld>
            <a:endParaRPr lang="en-US"/>
          </a:p>
        </p:txBody>
      </p:sp>
    </p:spTree>
    <p:extLst>
      <p:ext uri="{BB962C8B-B14F-4D97-AF65-F5344CB8AC3E}">
        <p14:creationId xmlns:p14="http://schemas.microsoft.com/office/powerpoint/2010/main" val="36971899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F657099-4BA0-E743-A442-76FDC3C68E07}" type="datetimeFigureOut">
              <a:rPr lang="en-US" smtClean="0"/>
              <a:t>9/18/2017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29FF8D-3895-2E42-AB3D-4FB81A09B9BE}" type="slidenum">
              <a:rPr lang="en-US" smtClean="0"/>
              <a:t>‹#›</a:t>
            </a:fld>
            <a:endParaRPr lang="en-US"/>
          </a:p>
        </p:txBody>
      </p:sp>
    </p:spTree>
    <p:extLst>
      <p:ext uri="{BB962C8B-B14F-4D97-AF65-F5344CB8AC3E}">
        <p14:creationId xmlns:p14="http://schemas.microsoft.com/office/powerpoint/2010/main" val="758367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F657099-4BA0-E743-A442-76FDC3C68E07}" type="datetimeFigureOut">
              <a:rPr lang="en-US" smtClean="0"/>
              <a:t>9/18/2017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29FF8D-3895-2E42-AB3D-4FB81A09B9BE}" type="slidenum">
              <a:rPr lang="en-US" smtClean="0"/>
              <a:t>‹#›</a:t>
            </a:fld>
            <a:endParaRPr lang="en-US"/>
          </a:p>
        </p:txBody>
      </p:sp>
    </p:spTree>
    <p:extLst>
      <p:ext uri="{BB962C8B-B14F-4D97-AF65-F5344CB8AC3E}">
        <p14:creationId xmlns:p14="http://schemas.microsoft.com/office/powerpoint/2010/main" val="1843667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F657099-4BA0-E743-A442-76FDC3C68E07}" type="datetimeFigureOut">
              <a:rPr lang="en-US" smtClean="0"/>
              <a:t>9/18/2017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29FF8D-3895-2E42-AB3D-4FB81A09B9BE}" type="slidenum">
              <a:rPr lang="en-US" smtClean="0"/>
              <a:t>‹#›</a:t>
            </a:fld>
            <a:endParaRPr lang="en-US"/>
          </a:p>
        </p:txBody>
      </p:sp>
    </p:spTree>
    <p:extLst>
      <p:ext uri="{BB962C8B-B14F-4D97-AF65-F5344CB8AC3E}">
        <p14:creationId xmlns:p14="http://schemas.microsoft.com/office/powerpoint/2010/main" val="2003688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F657099-4BA0-E743-A442-76FDC3C68E07}" type="datetimeFigureOut">
              <a:rPr lang="en-US" smtClean="0"/>
              <a:t>9/18/2017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29FF8D-3895-2E42-AB3D-4FB81A09B9BE}" type="slidenum">
              <a:rPr lang="en-US" smtClean="0"/>
              <a:t>‹#›</a:t>
            </a:fld>
            <a:endParaRPr lang="en-US"/>
          </a:p>
        </p:txBody>
      </p:sp>
    </p:spTree>
    <p:extLst>
      <p:ext uri="{BB962C8B-B14F-4D97-AF65-F5344CB8AC3E}">
        <p14:creationId xmlns:p14="http://schemas.microsoft.com/office/powerpoint/2010/main" val="2748498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657099-4BA0-E743-A442-76FDC3C68E07}" type="datetimeFigureOut">
              <a:rPr lang="en-US" smtClean="0"/>
              <a:t>9/18/2017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29FF8D-3895-2E42-AB3D-4FB81A09B9BE}" type="slidenum">
              <a:rPr lang="en-US" smtClean="0"/>
              <a:t>‹#›</a:t>
            </a:fld>
            <a:endParaRPr lang="en-US"/>
          </a:p>
        </p:txBody>
      </p:sp>
    </p:spTree>
    <p:extLst>
      <p:ext uri="{BB962C8B-B14F-4D97-AF65-F5344CB8AC3E}">
        <p14:creationId xmlns:p14="http://schemas.microsoft.com/office/powerpoint/2010/main" val="340888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F657099-4BA0-E743-A442-76FDC3C68E07}" type="datetimeFigureOut">
              <a:rPr lang="en-US" smtClean="0"/>
              <a:t>9/18/2017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29FF8D-3895-2E42-AB3D-4FB81A09B9BE}" type="slidenum">
              <a:rPr lang="en-US" smtClean="0"/>
              <a:t>‹#›</a:t>
            </a:fld>
            <a:endParaRPr lang="en-US"/>
          </a:p>
        </p:txBody>
      </p:sp>
    </p:spTree>
    <p:extLst>
      <p:ext uri="{BB962C8B-B14F-4D97-AF65-F5344CB8AC3E}">
        <p14:creationId xmlns:p14="http://schemas.microsoft.com/office/powerpoint/2010/main" val="859261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F657099-4BA0-E743-A442-76FDC3C68E07}" type="datetimeFigureOut">
              <a:rPr lang="en-US" smtClean="0"/>
              <a:t>9/18/2017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29FF8D-3895-2E42-AB3D-4FB81A09B9BE}" type="slidenum">
              <a:rPr lang="en-US" smtClean="0"/>
              <a:t>‹#›</a:t>
            </a:fld>
            <a:endParaRPr lang="en-US"/>
          </a:p>
        </p:txBody>
      </p:sp>
    </p:spTree>
    <p:extLst>
      <p:ext uri="{BB962C8B-B14F-4D97-AF65-F5344CB8AC3E}">
        <p14:creationId xmlns:p14="http://schemas.microsoft.com/office/powerpoint/2010/main" val="719797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657099-4BA0-E743-A442-76FDC3C68E07}" type="datetimeFigureOut">
              <a:rPr lang="en-US" smtClean="0"/>
              <a:t>9/18/2017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29FF8D-3895-2E42-AB3D-4FB81A09B9BE}" type="slidenum">
              <a:rPr lang="en-US" smtClean="0"/>
              <a:t>‹#›</a:t>
            </a:fld>
            <a:endParaRPr lang="en-US"/>
          </a:p>
        </p:txBody>
      </p:sp>
    </p:spTree>
    <p:extLst>
      <p:ext uri="{BB962C8B-B14F-4D97-AF65-F5344CB8AC3E}">
        <p14:creationId xmlns:p14="http://schemas.microsoft.com/office/powerpoint/2010/main" val="383373335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b="1" i="0" kern="1200">
          <a:solidFill>
            <a:schemeClr val="tx1"/>
          </a:solidFill>
          <a:latin typeface="Hoefler Text"/>
          <a:ea typeface="+mj-ea"/>
          <a:cs typeface="Hoefler Text"/>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Hoefler Text"/>
          <a:ea typeface="+mn-ea"/>
          <a:cs typeface="Hoefler Text"/>
        </a:defRPr>
      </a:lvl1pPr>
      <a:lvl2pPr marL="742950" indent="-285750" algn="l" defTabSz="457200" rtl="0" eaLnBrk="1" latinLnBrk="0" hangingPunct="1">
        <a:spcBef>
          <a:spcPct val="20000"/>
        </a:spcBef>
        <a:buFont typeface="Arial"/>
        <a:buChar char="–"/>
        <a:defRPr sz="2800" kern="1200">
          <a:solidFill>
            <a:schemeClr val="tx1"/>
          </a:solidFill>
          <a:latin typeface="Hoefler Text"/>
          <a:ea typeface="+mn-ea"/>
          <a:cs typeface="Hoefler Text"/>
        </a:defRPr>
      </a:lvl2pPr>
      <a:lvl3pPr marL="1143000" indent="-228600" algn="l" defTabSz="457200" rtl="0" eaLnBrk="1" latinLnBrk="0" hangingPunct="1">
        <a:spcBef>
          <a:spcPct val="20000"/>
        </a:spcBef>
        <a:buFont typeface="Arial"/>
        <a:buChar char="•"/>
        <a:defRPr sz="2400" kern="1200">
          <a:solidFill>
            <a:schemeClr val="tx1"/>
          </a:solidFill>
          <a:latin typeface="Hoefler Text"/>
          <a:ea typeface="+mn-ea"/>
          <a:cs typeface="Hoefler Text"/>
        </a:defRPr>
      </a:lvl3pPr>
      <a:lvl4pPr marL="16002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4pPr>
      <a:lvl5pPr marL="20574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hyperlink" Target="https://training.linuxfoundation.org/images/pdfs/Preparing_Your_Computer_for_LFS101x.pdf"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mailto:root@example.com"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Introduction to Linux Operating System</a:t>
            </a:r>
          </a:p>
        </p:txBody>
      </p:sp>
      <p:sp>
        <p:nvSpPr>
          <p:cNvPr id="3" name="Subtitle 2"/>
          <p:cNvSpPr>
            <a:spLocks noGrp="1"/>
          </p:cNvSpPr>
          <p:nvPr>
            <p:ph type="subTitle" idx="1"/>
          </p:nvPr>
        </p:nvSpPr>
        <p:spPr>
          <a:xfrm>
            <a:off x="1371600" y="3886199"/>
            <a:ext cx="6400800" cy="2143125"/>
          </a:xfrm>
        </p:spPr>
        <p:txBody>
          <a:bodyPr>
            <a:normAutofit/>
          </a:bodyPr>
          <a:lstStyle/>
          <a:p>
            <a:r>
              <a:rPr lang="en-US" b="1" dirty="0"/>
              <a:t>Dr. Vinit Kumar</a:t>
            </a:r>
          </a:p>
          <a:p>
            <a:endParaRPr lang="en-US" b="1" dirty="0"/>
          </a:p>
          <a:p>
            <a:endParaRPr lang="en-US" dirty="0"/>
          </a:p>
        </p:txBody>
      </p:sp>
    </p:spTree>
    <p:extLst>
      <p:ext uri="{BB962C8B-B14F-4D97-AF65-F5344CB8AC3E}">
        <p14:creationId xmlns:p14="http://schemas.microsoft.com/office/powerpoint/2010/main" val="19928471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Linux Installation</a:t>
            </a:r>
          </a:p>
        </p:txBody>
      </p:sp>
      <p:sp>
        <p:nvSpPr>
          <p:cNvPr id="3" name="Content Placeholder 2"/>
          <p:cNvSpPr>
            <a:spLocks noGrp="1"/>
          </p:cNvSpPr>
          <p:nvPr>
            <p:ph idx="1"/>
          </p:nvPr>
        </p:nvSpPr>
        <p:spPr>
          <a:xfrm>
            <a:off x="457200" y="3872717"/>
            <a:ext cx="8229600" cy="2253446"/>
          </a:xfrm>
        </p:spPr>
        <p:txBody>
          <a:bodyPr>
            <a:normAutofit lnSpcReduction="10000"/>
          </a:bodyPr>
          <a:lstStyle/>
          <a:p>
            <a:r>
              <a:rPr lang="en-US" dirty="0"/>
              <a:t>After testing the Live Distribution</a:t>
            </a:r>
          </a:p>
          <a:p>
            <a:pPr lvl="1"/>
            <a:r>
              <a:rPr lang="en-US" dirty="0"/>
              <a:t>Once can click “Install” and install Linux using simple steps</a:t>
            </a:r>
          </a:p>
          <a:p>
            <a:pPr lvl="1"/>
            <a:r>
              <a:rPr lang="en-US" dirty="0"/>
              <a:t>In next slide we will go through the steps of Installation </a:t>
            </a:r>
            <a:r>
              <a:rPr lang="en-US" dirty="0" err="1"/>
              <a:t>Wizzard</a:t>
            </a:r>
            <a:r>
              <a:rPr lang="en-US" dirty="0"/>
              <a:t> of </a:t>
            </a:r>
            <a:r>
              <a:rPr lang="en-US" b="1" dirty="0"/>
              <a:t>Ubuntu Linux</a:t>
            </a:r>
          </a:p>
        </p:txBody>
      </p:sp>
      <p:sp>
        <p:nvSpPr>
          <p:cNvPr id="4" name="Rounded Rectangle 3"/>
          <p:cNvSpPr/>
          <p:nvPr/>
        </p:nvSpPr>
        <p:spPr>
          <a:xfrm>
            <a:off x="457200" y="1417638"/>
            <a:ext cx="8229600" cy="2255054"/>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a:solidFill>
                  <a:schemeClr val="bg2"/>
                </a:solidFill>
                <a:latin typeface="Hoefler Text"/>
                <a:cs typeface="Hoefler Text"/>
              </a:rPr>
              <a:t>Most Linux distribution offer Live Distribution. </a:t>
            </a:r>
          </a:p>
          <a:p>
            <a:pPr algn="ctr"/>
            <a:r>
              <a:rPr lang="en-US" sz="2800" dirty="0">
                <a:solidFill>
                  <a:schemeClr val="bg2"/>
                </a:solidFill>
                <a:latin typeface="Hoefler Text"/>
                <a:cs typeface="Hoefler Text"/>
              </a:rPr>
              <a:t>That can be directly run through CD/DVD or USB </a:t>
            </a:r>
            <a:r>
              <a:rPr lang="en-US" sz="2800" dirty="0" err="1">
                <a:solidFill>
                  <a:schemeClr val="bg2"/>
                </a:solidFill>
                <a:latin typeface="Hoefler Text"/>
                <a:cs typeface="Hoefler Text"/>
              </a:rPr>
              <a:t>Pendrive</a:t>
            </a:r>
            <a:r>
              <a:rPr lang="en-US" sz="2800" dirty="0">
                <a:solidFill>
                  <a:schemeClr val="bg2"/>
                </a:solidFill>
                <a:latin typeface="Hoefler Text"/>
                <a:cs typeface="Hoefler Text"/>
              </a:rPr>
              <a:t> without making any changes to your hard drive. </a:t>
            </a:r>
          </a:p>
        </p:txBody>
      </p:sp>
    </p:spTree>
    <p:extLst>
      <p:ext uri="{BB962C8B-B14F-4D97-AF65-F5344CB8AC3E}">
        <p14:creationId xmlns:p14="http://schemas.microsoft.com/office/powerpoint/2010/main" val="12849346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Ubuntu Installation</a:t>
            </a:r>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a:ext>
            </a:extLst>
          </a:blip>
          <a:srcRect b="4058"/>
          <a:stretch/>
        </p:blipFill>
        <p:spPr>
          <a:xfrm>
            <a:off x="457200" y="1600200"/>
            <a:ext cx="8401049" cy="4729163"/>
          </a:xfrm>
          <a:prstGeom prst="rect">
            <a:avLst/>
          </a:prstGeom>
        </p:spPr>
      </p:pic>
    </p:spTree>
    <p:extLst>
      <p:ext uri="{BB962C8B-B14F-4D97-AF65-F5344CB8AC3E}">
        <p14:creationId xmlns:p14="http://schemas.microsoft.com/office/powerpoint/2010/main" val="1872834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Ubuntu Installation</a:t>
            </a:r>
          </a:p>
        </p:txBody>
      </p:sp>
      <p:sp>
        <p:nvSpPr>
          <p:cNvPr id="3" name="Content Placeholder 2"/>
          <p:cNvSpPr>
            <a:spLocks noGrp="1"/>
          </p:cNvSpPr>
          <p:nvPr>
            <p:ph idx="1"/>
          </p:nvPr>
        </p:nvSpPr>
        <p:spPr>
          <a:xfrm>
            <a:off x="457200" y="1600200"/>
            <a:ext cx="8229600" cy="600075"/>
          </a:xfrm>
        </p:spPr>
        <p:txBody>
          <a:bodyPr/>
          <a:lstStyle/>
          <a:p>
            <a:r>
              <a:rPr lang="en-US" dirty="0"/>
              <a:t>Preparing the system</a:t>
            </a:r>
          </a:p>
          <a:p>
            <a:endParaRPr lang="en-US" dirty="0"/>
          </a:p>
        </p:txBody>
      </p:sp>
      <p:pic>
        <p:nvPicPr>
          <p:cNvPr id="4" name="Picture 3"/>
          <p:cNvPicPr>
            <a:picLocks noChangeAspect="1"/>
          </p:cNvPicPr>
          <p:nvPr/>
        </p:nvPicPr>
        <p:blipFill>
          <a:blip r:embed="rId2"/>
          <a:stretch>
            <a:fillRect/>
          </a:stretch>
        </p:blipFill>
        <p:spPr>
          <a:xfrm>
            <a:off x="0" y="2200275"/>
            <a:ext cx="9144000" cy="4657724"/>
          </a:xfrm>
          <a:prstGeom prst="rect">
            <a:avLst/>
          </a:prstGeom>
        </p:spPr>
      </p:pic>
    </p:spTree>
    <p:extLst>
      <p:ext uri="{BB962C8B-B14F-4D97-AF65-F5344CB8AC3E}">
        <p14:creationId xmlns:p14="http://schemas.microsoft.com/office/powerpoint/2010/main" val="5742538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Ubuntu Installation</a:t>
            </a:r>
          </a:p>
        </p:txBody>
      </p:sp>
      <p:sp>
        <p:nvSpPr>
          <p:cNvPr id="3" name="Content Placeholder 2"/>
          <p:cNvSpPr>
            <a:spLocks noGrp="1"/>
          </p:cNvSpPr>
          <p:nvPr>
            <p:ph idx="1"/>
          </p:nvPr>
        </p:nvSpPr>
        <p:spPr>
          <a:xfrm>
            <a:off x="457200" y="1600200"/>
            <a:ext cx="8229600" cy="657225"/>
          </a:xfrm>
        </p:spPr>
        <p:txBody>
          <a:bodyPr/>
          <a:lstStyle/>
          <a:p>
            <a:r>
              <a:rPr lang="en-US"/>
              <a:t>Hard drive allocation</a:t>
            </a:r>
          </a:p>
        </p:txBody>
      </p:sp>
      <p:pic>
        <p:nvPicPr>
          <p:cNvPr id="4" name="Picture 3"/>
          <p:cNvPicPr>
            <a:picLocks noChangeAspect="1"/>
          </p:cNvPicPr>
          <p:nvPr/>
        </p:nvPicPr>
        <p:blipFill>
          <a:blip r:embed="rId2"/>
          <a:stretch>
            <a:fillRect/>
          </a:stretch>
        </p:blipFill>
        <p:spPr>
          <a:xfrm>
            <a:off x="0" y="2128838"/>
            <a:ext cx="9144000" cy="4857750"/>
          </a:xfrm>
          <a:prstGeom prst="rect">
            <a:avLst/>
          </a:prstGeom>
        </p:spPr>
      </p:pic>
    </p:spTree>
    <p:extLst>
      <p:ext uri="{BB962C8B-B14F-4D97-AF65-F5344CB8AC3E}">
        <p14:creationId xmlns:p14="http://schemas.microsoft.com/office/powerpoint/2010/main" val="10383410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Ubuntu Installation</a:t>
            </a:r>
          </a:p>
        </p:txBody>
      </p:sp>
      <p:sp>
        <p:nvSpPr>
          <p:cNvPr id="3" name="Content Placeholder 2"/>
          <p:cNvSpPr>
            <a:spLocks noGrp="1"/>
          </p:cNvSpPr>
          <p:nvPr>
            <p:ph idx="1"/>
          </p:nvPr>
        </p:nvSpPr>
        <p:spPr>
          <a:xfrm>
            <a:off x="457200" y="1600200"/>
            <a:ext cx="8229600" cy="657225"/>
          </a:xfrm>
        </p:spPr>
        <p:txBody>
          <a:bodyPr/>
          <a:lstStyle/>
          <a:p>
            <a:r>
              <a:rPr lang="en-US" dirty="0"/>
              <a:t>Hard drive allocation: Something else</a:t>
            </a:r>
          </a:p>
        </p:txBody>
      </p:sp>
      <p:pic>
        <p:nvPicPr>
          <p:cNvPr id="5" name="Picture 4"/>
          <p:cNvPicPr>
            <a:picLocks noChangeAspect="1"/>
          </p:cNvPicPr>
          <p:nvPr/>
        </p:nvPicPr>
        <p:blipFill>
          <a:blip r:embed="rId2"/>
          <a:stretch>
            <a:fillRect/>
          </a:stretch>
        </p:blipFill>
        <p:spPr>
          <a:xfrm>
            <a:off x="328613" y="2197100"/>
            <a:ext cx="8458200" cy="4660900"/>
          </a:xfrm>
          <a:prstGeom prst="rect">
            <a:avLst/>
          </a:prstGeom>
        </p:spPr>
      </p:pic>
    </p:spTree>
    <p:extLst>
      <p:ext uri="{BB962C8B-B14F-4D97-AF65-F5344CB8AC3E}">
        <p14:creationId xmlns:p14="http://schemas.microsoft.com/office/powerpoint/2010/main" val="2141340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Ubuntu Installation</a:t>
            </a:r>
          </a:p>
        </p:txBody>
      </p:sp>
      <p:sp>
        <p:nvSpPr>
          <p:cNvPr id="3" name="Content Placeholder 2"/>
          <p:cNvSpPr>
            <a:spLocks noGrp="1"/>
          </p:cNvSpPr>
          <p:nvPr>
            <p:ph idx="1"/>
          </p:nvPr>
        </p:nvSpPr>
        <p:spPr>
          <a:xfrm>
            <a:off x="457200" y="1600200"/>
            <a:ext cx="8229600" cy="657225"/>
          </a:xfrm>
        </p:spPr>
        <p:txBody>
          <a:bodyPr/>
          <a:lstStyle/>
          <a:p>
            <a:r>
              <a:rPr lang="en-US" dirty="0"/>
              <a:t>Select your location-time zone</a:t>
            </a:r>
          </a:p>
        </p:txBody>
      </p:sp>
      <p:pic>
        <p:nvPicPr>
          <p:cNvPr id="5" name="Picture 4"/>
          <p:cNvPicPr>
            <a:picLocks noChangeAspect="1"/>
          </p:cNvPicPr>
          <p:nvPr/>
        </p:nvPicPr>
        <p:blipFill>
          <a:blip r:embed="rId2"/>
          <a:stretch>
            <a:fillRect/>
          </a:stretch>
        </p:blipFill>
        <p:spPr>
          <a:xfrm>
            <a:off x="285750" y="2143124"/>
            <a:ext cx="8543925" cy="4714875"/>
          </a:xfrm>
          <a:prstGeom prst="rect">
            <a:avLst/>
          </a:prstGeom>
        </p:spPr>
      </p:pic>
    </p:spTree>
    <p:extLst>
      <p:ext uri="{BB962C8B-B14F-4D97-AF65-F5344CB8AC3E}">
        <p14:creationId xmlns:p14="http://schemas.microsoft.com/office/powerpoint/2010/main" val="13893333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Ubuntu Installation</a:t>
            </a:r>
          </a:p>
        </p:txBody>
      </p:sp>
      <p:sp>
        <p:nvSpPr>
          <p:cNvPr id="3" name="Content Placeholder 2"/>
          <p:cNvSpPr>
            <a:spLocks noGrp="1"/>
          </p:cNvSpPr>
          <p:nvPr>
            <p:ph idx="1"/>
          </p:nvPr>
        </p:nvSpPr>
        <p:spPr>
          <a:xfrm>
            <a:off x="457200" y="1600200"/>
            <a:ext cx="8229600" cy="657225"/>
          </a:xfrm>
        </p:spPr>
        <p:txBody>
          <a:bodyPr/>
          <a:lstStyle/>
          <a:p>
            <a:r>
              <a:rPr lang="en-US" dirty="0"/>
              <a:t>Select keyboard layout</a:t>
            </a:r>
          </a:p>
        </p:txBody>
      </p:sp>
      <p:pic>
        <p:nvPicPr>
          <p:cNvPr id="6" name="Picture 5"/>
          <p:cNvPicPr>
            <a:picLocks noChangeAspect="1"/>
          </p:cNvPicPr>
          <p:nvPr/>
        </p:nvPicPr>
        <p:blipFill>
          <a:blip r:embed="rId2"/>
          <a:stretch>
            <a:fillRect/>
          </a:stretch>
        </p:blipFill>
        <p:spPr>
          <a:xfrm>
            <a:off x="0" y="2143124"/>
            <a:ext cx="9144000" cy="4714876"/>
          </a:xfrm>
          <a:prstGeom prst="rect">
            <a:avLst/>
          </a:prstGeom>
        </p:spPr>
      </p:pic>
    </p:spTree>
    <p:extLst>
      <p:ext uri="{BB962C8B-B14F-4D97-AF65-F5344CB8AC3E}">
        <p14:creationId xmlns:p14="http://schemas.microsoft.com/office/powerpoint/2010/main" val="11083315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Ubuntu Installation</a:t>
            </a:r>
          </a:p>
        </p:txBody>
      </p:sp>
      <p:sp>
        <p:nvSpPr>
          <p:cNvPr id="3" name="Content Placeholder 2"/>
          <p:cNvSpPr>
            <a:spLocks noGrp="1"/>
          </p:cNvSpPr>
          <p:nvPr>
            <p:ph idx="1"/>
          </p:nvPr>
        </p:nvSpPr>
        <p:spPr>
          <a:xfrm>
            <a:off x="457200" y="1600200"/>
            <a:ext cx="8229600" cy="657225"/>
          </a:xfrm>
        </p:spPr>
        <p:txBody>
          <a:bodyPr/>
          <a:lstStyle/>
          <a:p>
            <a:r>
              <a:rPr lang="en-US" dirty="0"/>
              <a:t>Set up the first user and choose a password</a:t>
            </a:r>
          </a:p>
        </p:txBody>
      </p:sp>
      <p:pic>
        <p:nvPicPr>
          <p:cNvPr id="4" name="Picture 3"/>
          <p:cNvPicPr>
            <a:picLocks noChangeAspect="1"/>
          </p:cNvPicPr>
          <p:nvPr/>
        </p:nvPicPr>
        <p:blipFill>
          <a:blip r:embed="rId2"/>
          <a:stretch>
            <a:fillRect/>
          </a:stretch>
        </p:blipFill>
        <p:spPr>
          <a:xfrm>
            <a:off x="0" y="2128838"/>
            <a:ext cx="9144000" cy="4843462"/>
          </a:xfrm>
          <a:prstGeom prst="rect">
            <a:avLst/>
          </a:prstGeom>
        </p:spPr>
      </p:pic>
    </p:spTree>
    <p:extLst>
      <p:ext uri="{BB962C8B-B14F-4D97-AF65-F5344CB8AC3E}">
        <p14:creationId xmlns:p14="http://schemas.microsoft.com/office/powerpoint/2010/main" val="1524127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Ubuntu Installation</a:t>
            </a:r>
          </a:p>
        </p:txBody>
      </p:sp>
      <p:sp>
        <p:nvSpPr>
          <p:cNvPr id="3" name="Content Placeholder 2"/>
          <p:cNvSpPr>
            <a:spLocks noGrp="1"/>
          </p:cNvSpPr>
          <p:nvPr>
            <p:ph idx="1"/>
          </p:nvPr>
        </p:nvSpPr>
        <p:spPr>
          <a:xfrm>
            <a:off x="457200" y="1600200"/>
            <a:ext cx="8229600" cy="657225"/>
          </a:xfrm>
        </p:spPr>
        <p:txBody>
          <a:bodyPr/>
          <a:lstStyle/>
          <a:p>
            <a:r>
              <a:rPr lang="en-US" dirty="0"/>
              <a:t>Reboot</a:t>
            </a:r>
          </a:p>
        </p:txBody>
      </p:sp>
      <p:sp>
        <p:nvSpPr>
          <p:cNvPr id="4" name="Rectangle 3"/>
          <p:cNvSpPr/>
          <p:nvPr/>
        </p:nvSpPr>
        <p:spPr>
          <a:xfrm>
            <a:off x="0" y="6267748"/>
            <a:ext cx="9144000" cy="369332"/>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r>
              <a:rPr lang="en-US" dirty="0">
                <a:hlinkClick r:id="rId2"/>
              </a:rPr>
              <a:t>https://training.linuxfoundation.org/images/pdfs/Preparing_Your_Computer_for_LFS101x.pdf</a:t>
            </a:r>
            <a:r>
              <a:rPr lang="en-US" dirty="0"/>
              <a:t> </a:t>
            </a:r>
          </a:p>
        </p:txBody>
      </p:sp>
      <p:pic>
        <p:nvPicPr>
          <p:cNvPr id="6" name="Picture 5"/>
          <p:cNvPicPr>
            <a:picLocks noChangeAspect="1"/>
          </p:cNvPicPr>
          <p:nvPr/>
        </p:nvPicPr>
        <p:blipFill rotWithShape="1">
          <a:blip r:embed="rId3"/>
          <a:srcRect l="21172" t="13438" r="28545" b="19298"/>
          <a:stretch/>
        </p:blipFill>
        <p:spPr>
          <a:xfrm>
            <a:off x="757238" y="2155711"/>
            <a:ext cx="6815137" cy="3886613"/>
          </a:xfrm>
          <a:prstGeom prst="rect">
            <a:avLst/>
          </a:prstGeom>
        </p:spPr>
      </p:pic>
    </p:spTree>
    <p:extLst>
      <p:ext uri="{BB962C8B-B14F-4D97-AF65-F5344CB8AC3E}">
        <p14:creationId xmlns:p14="http://schemas.microsoft.com/office/powerpoint/2010/main" val="945324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Linux</a:t>
            </a:r>
          </a:p>
        </p:txBody>
      </p:sp>
      <p:sp>
        <p:nvSpPr>
          <p:cNvPr id="3" name="Content Placeholder 2"/>
          <p:cNvSpPr>
            <a:spLocks noGrp="1"/>
          </p:cNvSpPr>
          <p:nvPr>
            <p:ph idx="1"/>
          </p:nvPr>
        </p:nvSpPr>
        <p:spPr/>
        <p:txBody>
          <a:bodyPr/>
          <a:lstStyle/>
          <a:p>
            <a:r>
              <a:rPr lang="en-US" dirty="0"/>
              <a:t>Installing Software packages</a:t>
            </a:r>
            <a:endParaRPr lang="en-US" sz="2800" dirty="0">
              <a:solidFill>
                <a:srgbClr val="0070C0"/>
              </a:solidFill>
            </a:endParaRPr>
          </a:p>
          <a:p>
            <a:r>
              <a:rPr lang="en-US" dirty="0"/>
              <a:t>Common Commands</a:t>
            </a:r>
          </a:p>
          <a:p>
            <a:r>
              <a:rPr lang="en-US" dirty="0"/>
              <a:t>Vi editor</a:t>
            </a:r>
          </a:p>
          <a:p>
            <a:r>
              <a:rPr lang="en-US" dirty="0"/>
              <a:t>SSH </a:t>
            </a:r>
          </a:p>
          <a:p>
            <a:endParaRPr lang="en-US" dirty="0"/>
          </a:p>
        </p:txBody>
      </p:sp>
    </p:spTree>
    <p:extLst>
      <p:ext uri="{BB962C8B-B14F-4D97-AF65-F5344CB8AC3E}">
        <p14:creationId xmlns:p14="http://schemas.microsoft.com/office/powerpoint/2010/main" val="900655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GNU Linux</a:t>
            </a:r>
          </a:p>
        </p:txBody>
      </p:sp>
      <p:sp>
        <p:nvSpPr>
          <p:cNvPr id="3" name="Content Placeholder 2"/>
          <p:cNvSpPr>
            <a:spLocks noGrp="1"/>
          </p:cNvSpPr>
          <p:nvPr>
            <p:ph idx="1"/>
          </p:nvPr>
        </p:nvSpPr>
        <p:spPr/>
        <p:txBody>
          <a:bodyPr/>
          <a:lstStyle/>
          <a:p>
            <a:r>
              <a:rPr lang="en-US" dirty="0"/>
              <a:t>GNU Linux is the most prominent example of Open Source Software. </a:t>
            </a:r>
          </a:p>
          <a:p>
            <a:r>
              <a:rPr lang="en-US" dirty="0"/>
              <a:t>A Multi-user and Multi-task operating system.</a:t>
            </a:r>
          </a:p>
          <a:p>
            <a:r>
              <a:rPr lang="en-US" dirty="0"/>
              <a:t>Linux kernel was written by Linus Torvalds </a:t>
            </a:r>
          </a:p>
          <a:p>
            <a:r>
              <a:rPr lang="en-US" dirty="0"/>
              <a:t>Inspired from </a:t>
            </a:r>
            <a:r>
              <a:rPr lang="en-US" dirty="0" err="1"/>
              <a:t>Minix</a:t>
            </a:r>
            <a:r>
              <a:rPr lang="en-US" dirty="0"/>
              <a:t> (a lightweight Unix)</a:t>
            </a:r>
          </a:p>
          <a:p>
            <a:r>
              <a:rPr lang="en-US" dirty="0"/>
              <a:t>Linus’ </a:t>
            </a:r>
            <a:r>
              <a:rPr lang="en-US" dirty="0" err="1"/>
              <a:t>Minix</a:t>
            </a:r>
            <a:r>
              <a:rPr lang="en-US" dirty="0"/>
              <a:t> became Linux</a:t>
            </a:r>
          </a:p>
          <a:p>
            <a:endParaRPr lang="en-US" dirty="0"/>
          </a:p>
          <a:p>
            <a:endParaRPr lang="en-US" dirty="0"/>
          </a:p>
        </p:txBody>
      </p:sp>
    </p:spTree>
    <p:extLst>
      <p:ext uri="{BB962C8B-B14F-4D97-AF65-F5344CB8AC3E}">
        <p14:creationId xmlns:p14="http://schemas.microsoft.com/office/powerpoint/2010/main" val="13344826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Installing Software packages</a:t>
            </a:r>
          </a:p>
        </p:txBody>
      </p:sp>
      <p:sp>
        <p:nvSpPr>
          <p:cNvPr id="3" name="Content Placeholder 2"/>
          <p:cNvSpPr>
            <a:spLocks noGrp="1"/>
          </p:cNvSpPr>
          <p:nvPr>
            <p:ph idx="1"/>
          </p:nvPr>
        </p:nvSpPr>
        <p:spPr/>
        <p:txBody>
          <a:bodyPr>
            <a:normAutofit fontScale="85000" lnSpcReduction="20000"/>
          </a:bodyPr>
          <a:lstStyle/>
          <a:p>
            <a:r>
              <a:rPr lang="en-US" dirty="0"/>
              <a:t>Through Software package management </a:t>
            </a:r>
          </a:p>
          <a:p>
            <a:pPr lvl="1"/>
            <a:r>
              <a:rPr lang="en-US" dirty="0"/>
              <a:t>Synaptic Package Manager</a:t>
            </a:r>
          </a:p>
          <a:p>
            <a:pPr lvl="1"/>
            <a:r>
              <a:rPr lang="en-US" dirty="0"/>
              <a:t>Aptitude</a:t>
            </a:r>
          </a:p>
          <a:p>
            <a:pPr lvl="1"/>
            <a:r>
              <a:rPr lang="en-US" dirty="0"/>
              <a:t>Ubuntu Software Center</a:t>
            </a:r>
          </a:p>
          <a:p>
            <a:r>
              <a:rPr lang="en-US" dirty="0"/>
              <a:t>Through Command line</a:t>
            </a:r>
          </a:p>
          <a:p>
            <a:pPr lvl="1"/>
            <a:r>
              <a:rPr lang="en-US" b="1" dirty="0" err="1"/>
              <a:t>sudo</a:t>
            </a:r>
            <a:r>
              <a:rPr lang="en-US" b="1" dirty="0"/>
              <a:t> apt-get install &lt;package name&gt;</a:t>
            </a:r>
          </a:p>
          <a:p>
            <a:r>
              <a:rPr lang="en-US" dirty="0"/>
              <a:t>Through downloaded .deb binaries</a:t>
            </a:r>
          </a:p>
          <a:p>
            <a:pPr lvl="1"/>
            <a:r>
              <a:rPr lang="en-US" dirty="0"/>
              <a:t>You need </a:t>
            </a:r>
            <a:r>
              <a:rPr lang="en-US" dirty="0" err="1"/>
              <a:t>dpkg</a:t>
            </a:r>
            <a:r>
              <a:rPr lang="en-US" dirty="0"/>
              <a:t> installed</a:t>
            </a:r>
          </a:p>
          <a:p>
            <a:r>
              <a:rPr lang="en-US" dirty="0"/>
              <a:t>Compiling on the machine using source</a:t>
            </a:r>
          </a:p>
          <a:p>
            <a:pPr lvl="1"/>
            <a:r>
              <a:rPr lang="en-US" dirty="0"/>
              <a:t>configure, make , make install</a:t>
            </a:r>
          </a:p>
          <a:p>
            <a:pPr lvl="1"/>
            <a:r>
              <a:rPr lang="en-US" dirty="0"/>
              <a:t>Need to install all dependencies before installing the package</a:t>
            </a:r>
          </a:p>
        </p:txBody>
      </p:sp>
    </p:spTree>
    <p:extLst>
      <p:ext uri="{BB962C8B-B14F-4D97-AF65-F5344CB8AC3E}">
        <p14:creationId xmlns:p14="http://schemas.microsoft.com/office/powerpoint/2010/main" val="1449699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Commands</a:t>
            </a:r>
          </a:p>
        </p:txBody>
      </p:sp>
      <p:sp>
        <p:nvSpPr>
          <p:cNvPr id="4" name="Rectangle 3"/>
          <p:cNvSpPr>
            <a:spLocks noGrp="1" noChangeArrowheads="1"/>
          </p:cNvSpPr>
          <p:nvPr>
            <p:ph idx="1"/>
          </p:nvPr>
        </p:nvSpPr>
        <p:spPr/>
        <p:txBody>
          <a:bodyPr/>
          <a:lstStyle/>
          <a:p>
            <a:pPr eaLnBrk="1" hangingPunct="1">
              <a:lnSpc>
                <a:spcPct val="80000"/>
              </a:lnSpc>
            </a:pPr>
            <a:r>
              <a:rPr lang="en-US" altLang="en-US" sz="2000" dirty="0"/>
              <a:t>ls</a:t>
            </a:r>
          </a:p>
          <a:p>
            <a:pPr lvl="1" eaLnBrk="1" hangingPunct="1">
              <a:lnSpc>
                <a:spcPct val="80000"/>
              </a:lnSpc>
            </a:pPr>
            <a:r>
              <a:rPr lang="en-US" altLang="en-US" sz="1800" dirty="0"/>
              <a:t>$ ls -l</a:t>
            </a:r>
          </a:p>
          <a:p>
            <a:pPr lvl="1" eaLnBrk="1" hangingPunct="1">
              <a:lnSpc>
                <a:spcPct val="80000"/>
              </a:lnSpc>
            </a:pPr>
            <a:r>
              <a:rPr lang="en-US" altLang="en-US" sz="1800" dirty="0"/>
              <a:t>$ ls -a</a:t>
            </a:r>
          </a:p>
          <a:p>
            <a:pPr lvl="1" eaLnBrk="1" hangingPunct="1">
              <a:lnSpc>
                <a:spcPct val="80000"/>
              </a:lnSpc>
            </a:pPr>
            <a:r>
              <a:rPr lang="en-US" altLang="en-US" sz="1800" dirty="0"/>
              <a:t>$ ls -la</a:t>
            </a:r>
          </a:p>
          <a:p>
            <a:pPr eaLnBrk="1" hangingPunct="1">
              <a:lnSpc>
                <a:spcPct val="80000"/>
              </a:lnSpc>
            </a:pPr>
            <a:r>
              <a:rPr lang="en-US" altLang="en-US" sz="2000" dirty="0"/>
              <a:t>cd</a:t>
            </a:r>
          </a:p>
          <a:p>
            <a:pPr lvl="1" eaLnBrk="1" hangingPunct="1">
              <a:lnSpc>
                <a:spcPct val="80000"/>
              </a:lnSpc>
            </a:pPr>
            <a:r>
              <a:rPr lang="en-US" altLang="en-US" sz="1800" dirty="0"/>
              <a:t>$ cd /</a:t>
            </a:r>
            <a:r>
              <a:rPr lang="en-US" altLang="en-US" sz="1800" dirty="0" err="1"/>
              <a:t>usr</a:t>
            </a:r>
            <a:r>
              <a:rPr lang="en-US" altLang="en-US" sz="1800" dirty="0"/>
              <a:t>/bin</a:t>
            </a:r>
          </a:p>
          <a:p>
            <a:pPr eaLnBrk="1" hangingPunct="1">
              <a:lnSpc>
                <a:spcPct val="80000"/>
              </a:lnSpc>
            </a:pPr>
            <a:r>
              <a:rPr lang="en-US" altLang="en-US" sz="2000" dirty="0" err="1"/>
              <a:t>pwd</a:t>
            </a:r>
            <a:endParaRPr lang="en-US" altLang="en-US" sz="2000" dirty="0"/>
          </a:p>
          <a:p>
            <a:pPr lvl="1" eaLnBrk="1" hangingPunct="1">
              <a:lnSpc>
                <a:spcPct val="80000"/>
              </a:lnSpc>
            </a:pPr>
            <a:r>
              <a:rPr lang="en-US" altLang="en-US" sz="1800" dirty="0"/>
              <a:t>$ </a:t>
            </a:r>
            <a:r>
              <a:rPr lang="en-US" altLang="en-US" sz="1800" dirty="0" err="1"/>
              <a:t>pwd</a:t>
            </a:r>
            <a:endParaRPr lang="en-US" altLang="en-US" sz="1800" dirty="0"/>
          </a:p>
          <a:p>
            <a:pPr eaLnBrk="1" hangingPunct="1">
              <a:lnSpc>
                <a:spcPct val="80000"/>
              </a:lnSpc>
            </a:pPr>
            <a:r>
              <a:rPr lang="en-US" altLang="en-US" sz="2000" dirty="0"/>
              <a:t> ~</a:t>
            </a:r>
          </a:p>
          <a:p>
            <a:pPr lvl="1" eaLnBrk="1" hangingPunct="1">
              <a:lnSpc>
                <a:spcPct val="80000"/>
              </a:lnSpc>
            </a:pPr>
            <a:r>
              <a:rPr lang="en-US" altLang="en-US" sz="1800" dirty="0"/>
              <a:t>$ cd ~</a:t>
            </a:r>
          </a:p>
          <a:p>
            <a:pPr eaLnBrk="1" hangingPunct="1">
              <a:lnSpc>
                <a:spcPct val="80000"/>
              </a:lnSpc>
            </a:pPr>
            <a:r>
              <a:rPr lang="en-US" altLang="en-US" sz="2000" dirty="0"/>
              <a:t>~</a:t>
            </a:r>
            <a:r>
              <a:rPr lang="en-US" altLang="en-US" sz="2000" i="1" dirty="0"/>
              <a:t>user</a:t>
            </a:r>
            <a:endParaRPr lang="en-US" altLang="en-US" sz="2000" dirty="0"/>
          </a:p>
          <a:p>
            <a:pPr lvl="1" eaLnBrk="1" hangingPunct="1">
              <a:lnSpc>
                <a:spcPct val="80000"/>
              </a:lnSpc>
            </a:pPr>
            <a:r>
              <a:rPr lang="en-US" altLang="en-US" sz="1800" dirty="0"/>
              <a:t>$ cd ~</a:t>
            </a:r>
            <a:r>
              <a:rPr lang="en-US" altLang="en-US" sz="1800" dirty="0" err="1"/>
              <a:t>dspace</a:t>
            </a:r>
            <a:endParaRPr lang="en-US" altLang="en-US" sz="1800" dirty="0"/>
          </a:p>
          <a:p>
            <a:pPr eaLnBrk="1" hangingPunct="1">
              <a:lnSpc>
                <a:spcPct val="80000"/>
              </a:lnSpc>
            </a:pPr>
            <a:r>
              <a:rPr lang="en-US" altLang="en-US" sz="2000" dirty="0"/>
              <a:t>What will “cd ~/</a:t>
            </a:r>
            <a:r>
              <a:rPr lang="en-US" altLang="en-US" sz="2000" dirty="0" err="1"/>
              <a:t>dspace</a:t>
            </a:r>
            <a:r>
              <a:rPr lang="en-US" altLang="en-US" sz="2000" dirty="0"/>
              <a:t>” do?</a:t>
            </a:r>
          </a:p>
          <a:p>
            <a:pPr eaLnBrk="1" hangingPunct="1">
              <a:lnSpc>
                <a:spcPct val="80000"/>
              </a:lnSpc>
            </a:pPr>
            <a:r>
              <a:rPr lang="en-US" altLang="en-US" sz="2000" dirty="0" err="1"/>
              <a:t>cp</a:t>
            </a:r>
            <a:r>
              <a:rPr lang="en-US" altLang="en-US" sz="2000" dirty="0"/>
              <a:t> </a:t>
            </a:r>
            <a:r>
              <a:rPr lang="en-US" altLang="en-US" sz="2000" dirty="0" err="1"/>
              <a:t>dspace.tar.gz</a:t>
            </a:r>
            <a:r>
              <a:rPr lang="en-US" altLang="en-US" sz="2000" dirty="0"/>
              <a:t> /</a:t>
            </a:r>
            <a:r>
              <a:rPr lang="en-US" altLang="en-US" sz="2000" dirty="0" err="1"/>
              <a:t>dspace-src</a:t>
            </a:r>
            <a:r>
              <a:rPr lang="en-US" altLang="en-US" sz="2000" dirty="0"/>
              <a:t>/</a:t>
            </a:r>
          </a:p>
        </p:txBody>
      </p:sp>
      <p:sp>
        <p:nvSpPr>
          <p:cNvPr id="5" name="Rectangle 4"/>
          <p:cNvSpPr txBox="1">
            <a:spLocks noChangeArrowheads="1"/>
          </p:cNvSpPr>
          <p:nvPr/>
        </p:nvSpPr>
        <p:spPr>
          <a:xfrm>
            <a:off x="4648200" y="1600200"/>
            <a:ext cx="4038600" cy="453072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Hoefler Text"/>
                <a:ea typeface="+mn-ea"/>
                <a:cs typeface="Hoefler Text"/>
              </a:defRPr>
            </a:lvl1pPr>
            <a:lvl2pPr marL="742950" indent="-285750" algn="l" defTabSz="457200" rtl="0" eaLnBrk="1" latinLnBrk="0" hangingPunct="1">
              <a:spcBef>
                <a:spcPct val="20000"/>
              </a:spcBef>
              <a:buFont typeface="Arial"/>
              <a:buChar char="–"/>
              <a:defRPr sz="2800" kern="1200">
                <a:solidFill>
                  <a:schemeClr val="tx1"/>
                </a:solidFill>
                <a:latin typeface="Hoefler Text"/>
                <a:ea typeface="+mn-ea"/>
                <a:cs typeface="Hoefler Text"/>
              </a:defRPr>
            </a:lvl2pPr>
            <a:lvl3pPr marL="1143000" indent="-228600" algn="l" defTabSz="457200" rtl="0" eaLnBrk="1" latinLnBrk="0" hangingPunct="1">
              <a:spcBef>
                <a:spcPct val="20000"/>
              </a:spcBef>
              <a:buFont typeface="Arial"/>
              <a:buChar char="•"/>
              <a:defRPr sz="2400" kern="1200">
                <a:solidFill>
                  <a:schemeClr val="tx1"/>
                </a:solidFill>
                <a:latin typeface="Hoefler Text"/>
                <a:ea typeface="+mn-ea"/>
                <a:cs typeface="Hoefler Text"/>
              </a:defRPr>
            </a:lvl3pPr>
            <a:lvl4pPr marL="16002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4pPr>
            <a:lvl5pPr marL="20574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80000"/>
              </a:lnSpc>
              <a:defRPr/>
            </a:pPr>
            <a:r>
              <a:rPr lang="en-US" altLang="en-US" sz="2000" dirty="0"/>
              <a:t>which</a:t>
            </a:r>
          </a:p>
          <a:p>
            <a:pPr lvl="1">
              <a:lnSpc>
                <a:spcPct val="80000"/>
              </a:lnSpc>
              <a:defRPr/>
            </a:pPr>
            <a:r>
              <a:rPr lang="en-US" altLang="en-US" sz="1800" dirty="0"/>
              <a:t>$ which java</a:t>
            </a:r>
          </a:p>
          <a:p>
            <a:pPr>
              <a:lnSpc>
                <a:spcPct val="80000"/>
              </a:lnSpc>
              <a:defRPr/>
            </a:pPr>
            <a:r>
              <a:rPr lang="en-US" altLang="en-US" sz="2000" dirty="0" err="1"/>
              <a:t>whereis</a:t>
            </a:r>
            <a:endParaRPr lang="en-US" altLang="en-US" sz="2000" dirty="0"/>
          </a:p>
          <a:p>
            <a:pPr lvl="1">
              <a:lnSpc>
                <a:spcPct val="80000"/>
              </a:lnSpc>
              <a:defRPr/>
            </a:pPr>
            <a:r>
              <a:rPr lang="en-US" altLang="en-US" sz="1800" dirty="0"/>
              <a:t>$ </a:t>
            </a:r>
            <a:r>
              <a:rPr lang="en-US" altLang="en-US" sz="1800" dirty="0" err="1"/>
              <a:t>whereis</a:t>
            </a:r>
            <a:r>
              <a:rPr lang="en-US" altLang="en-US" sz="1800" dirty="0"/>
              <a:t> java</a:t>
            </a:r>
          </a:p>
          <a:p>
            <a:pPr>
              <a:lnSpc>
                <a:spcPct val="80000"/>
              </a:lnSpc>
              <a:defRPr/>
            </a:pPr>
            <a:r>
              <a:rPr lang="en-US" altLang="en-US" sz="2000" dirty="0"/>
              <a:t>locate</a:t>
            </a:r>
          </a:p>
          <a:p>
            <a:pPr lvl="1">
              <a:lnSpc>
                <a:spcPct val="80000"/>
              </a:lnSpc>
              <a:defRPr/>
            </a:pPr>
            <a:r>
              <a:rPr lang="en-US" altLang="en-US" sz="1800" dirty="0"/>
              <a:t>$ locate </a:t>
            </a:r>
            <a:r>
              <a:rPr lang="en-US" altLang="en-US" sz="1800" dirty="0" err="1"/>
              <a:t>dspace.cfg</a:t>
            </a:r>
            <a:endParaRPr lang="en-US" altLang="en-US" sz="1800" dirty="0"/>
          </a:p>
          <a:p>
            <a:pPr lvl="1">
              <a:lnSpc>
                <a:spcPct val="80000"/>
              </a:lnSpc>
              <a:defRPr/>
            </a:pPr>
            <a:r>
              <a:rPr lang="en-US" altLang="en-US" sz="1800" dirty="0"/>
              <a:t>$ locate </a:t>
            </a:r>
            <a:r>
              <a:rPr lang="en-US" altLang="en-US" sz="1800" dirty="0" err="1"/>
              <a:t>xmlui.xconf</a:t>
            </a:r>
            <a:endParaRPr lang="en-US" altLang="en-US" sz="1800" dirty="0"/>
          </a:p>
          <a:p>
            <a:pPr>
              <a:lnSpc>
                <a:spcPct val="80000"/>
              </a:lnSpc>
              <a:defRPr/>
            </a:pPr>
            <a:r>
              <a:rPr lang="en-US" altLang="en-US" sz="2000" dirty="0" err="1"/>
              <a:t>dpkg</a:t>
            </a:r>
            <a:endParaRPr lang="en-US" altLang="en-US" sz="2000" dirty="0"/>
          </a:p>
          <a:p>
            <a:pPr lvl="1">
              <a:lnSpc>
                <a:spcPct val="80000"/>
              </a:lnSpc>
              <a:defRPr/>
            </a:pPr>
            <a:r>
              <a:rPr lang="en-US" altLang="en-US" sz="1800" dirty="0"/>
              <a:t># </a:t>
            </a:r>
            <a:r>
              <a:rPr lang="en-US" altLang="en-US" sz="1800" dirty="0" err="1"/>
              <a:t>dpkg</a:t>
            </a:r>
            <a:r>
              <a:rPr lang="en-US" altLang="en-US" sz="1800" dirty="0"/>
              <a:t> –</a:t>
            </a:r>
            <a:r>
              <a:rPr lang="en-US" altLang="en-US" sz="1800" dirty="0" err="1"/>
              <a:t>i</a:t>
            </a:r>
            <a:r>
              <a:rPr lang="en-US" altLang="en-US" sz="1800" dirty="0"/>
              <a:t> *.deb</a:t>
            </a:r>
          </a:p>
          <a:p>
            <a:pPr>
              <a:lnSpc>
                <a:spcPct val="80000"/>
              </a:lnSpc>
              <a:defRPr/>
            </a:pPr>
            <a:r>
              <a:rPr lang="en-US" altLang="en-US" sz="2000" dirty="0"/>
              <a:t>find</a:t>
            </a:r>
          </a:p>
          <a:p>
            <a:pPr lvl="1">
              <a:lnSpc>
                <a:spcPct val="80000"/>
              </a:lnSpc>
              <a:defRPr/>
            </a:pPr>
            <a:r>
              <a:rPr lang="en-US" altLang="en-US" sz="1800" dirty="0"/>
              <a:t>$ find / | grep </a:t>
            </a:r>
            <a:r>
              <a:rPr lang="en-US" altLang="en-US" sz="1800" dirty="0" err="1"/>
              <a:t>dspace.cfg</a:t>
            </a:r>
            <a:endParaRPr lang="en-US" altLang="en-US" sz="1800" dirty="0"/>
          </a:p>
          <a:p>
            <a:pPr lvl="1">
              <a:lnSpc>
                <a:spcPct val="80000"/>
              </a:lnSpc>
              <a:defRPr/>
            </a:pPr>
            <a:r>
              <a:rPr lang="en-US" altLang="en-US" sz="1800" dirty="0"/>
              <a:t>$ find /</a:t>
            </a:r>
            <a:r>
              <a:rPr lang="en-US" altLang="en-US" sz="1800" dirty="0" err="1"/>
              <a:t>usr</a:t>
            </a:r>
            <a:r>
              <a:rPr lang="en-US" altLang="en-US" sz="1800" dirty="0"/>
              <a:t>/include | grep </a:t>
            </a:r>
            <a:r>
              <a:rPr lang="en-US" altLang="en-US" sz="1800" dirty="0" err="1"/>
              <a:t>stdio.h</a:t>
            </a:r>
            <a:endParaRPr lang="en-US" altLang="en-US" sz="1800" dirty="0"/>
          </a:p>
        </p:txBody>
      </p:sp>
    </p:spTree>
    <p:extLst>
      <p:ext uri="{BB962C8B-B14F-4D97-AF65-F5344CB8AC3E}">
        <p14:creationId xmlns:p14="http://schemas.microsoft.com/office/powerpoint/2010/main" val="405157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Commands</a:t>
            </a:r>
          </a:p>
        </p:txBody>
      </p:sp>
      <p:sp>
        <p:nvSpPr>
          <p:cNvPr id="3" name="Content Placeholder 2"/>
          <p:cNvSpPr>
            <a:spLocks noGrp="1"/>
          </p:cNvSpPr>
          <p:nvPr>
            <p:ph idx="1"/>
          </p:nvPr>
        </p:nvSpPr>
        <p:spPr/>
        <p:txBody>
          <a:bodyPr/>
          <a:lstStyle/>
          <a:p>
            <a:endParaRPr lang="en-US" dirty="0"/>
          </a:p>
        </p:txBody>
      </p:sp>
      <p:sp>
        <p:nvSpPr>
          <p:cNvPr id="4" name="Rectangle 3"/>
          <p:cNvSpPr txBox="1">
            <a:spLocks noChangeArrowheads="1"/>
          </p:cNvSpPr>
          <p:nvPr/>
        </p:nvSpPr>
        <p:spPr>
          <a:xfrm>
            <a:off x="457200" y="1600200"/>
            <a:ext cx="4038600" cy="453072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Hoefler Text"/>
                <a:ea typeface="+mn-ea"/>
                <a:cs typeface="Hoefler Text"/>
              </a:defRPr>
            </a:lvl1pPr>
            <a:lvl2pPr marL="742950" indent="-285750" algn="l" defTabSz="457200" rtl="0" eaLnBrk="1" latinLnBrk="0" hangingPunct="1">
              <a:spcBef>
                <a:spcPct val="20000"/>
              </a:spcBef>
              <a:buFont typeface="Arial"/>
              <a:buChar char="–"/>
              <a:defRPr sz="2800" kern="1200">
                <a:solidFill>
                  <a:schemeClr val="tx1"/>
                </a:solidFill>
                <a:latin typeface="Hoefler Text"/>
                <a:ea typeface="+mn-ea"/>
                <a:cs typeface="Hoefler Text"/>
              </a:defRPr>
            </a:lvl2pPr>
            <a:lvl3pPr marL="1143000" indent="-228600" algn="l" defTabSz="457200" rtl="0" eaLnBrk="1" latinLnBrk="0" hangingPunct="1">
              <a:spcBef>
                <a:spcPct val="20000"/>
              </a:spcBef>
              <a:buFont typeface="Arial"/>
              <a:buChar char="•"/>
              <a:defRPr sz="2400" kern="1200">
                <a:solidFill>
                  <a:schemeClr val="tx1"/>
                </a:solidFill>
                <a:latin typeface="Hoefler Text"/>
                <a:ea typeface="+mn-ea"/>
                <a:cs typeface="Hoefler Text"/>
              </a:defRPr>
            </a:lvl3pPr>
            <a:lvl4pPr marL="16002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4pPr>
            <a:lvl5pPr marL="20574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90000"/>
              </a:lnSpc>
            </a:pPr>
            <a:r>
              <a:rPr lang="en-US" altLang="en-US" sz="2100" dirty="0"/>
              <a:t>echo</a:t>
            </a:r>
          </a:p>
          <a:p>
            <a:pPr lvl="1">
              <a:lnSpc>
                <a:spcPct val="90000"/>
              </a:lnSpc>
            </a:pPr>
            <a:r>
              <a:rPr lang="en-US" altLang="en-US" sz="1900" dirty="0"/>
              <a:t>$ echo “Hello World”</a:t>
            </a:r>
          </a:p>
          <a:p>
            <a:pPr lvl="1">
              <a:lnSpc>
                <a:spcPct val="90000"/>
              </a:lnSpc>
            </a:pPr>
            <a:r>
              <a:rPr lang="en-US" altLang="en-US" sz="1900" dirty="0"/>
              <a:t>$ echo -n “Hello World”</a:t>
            </a:r>
          </a:p>
          <a:p>
            <a:pPr>
              <a:lnSpc>
                <a:spcPct val="90000"/>
              </a:lnSpc>
            </a:pPr>
            <a:r>
              <a:rPr lang="en-US" altLang="en-US" sz="2100" dirty="0"/>
              <a:t>cat</a:t>
            </a:r>
          </a:p>
          <a:p>
            <a:pPr lvl="1">
              <a:lnSpc>
                <a:spcPct val="90000"/>
              </a:lnSpc>
            </a:pPr>
            <a:r>
              <a:rPr lang="en-US" altLang="en-US" sz="1900" dirty="0"/>
              <a:t>$ cat /</a:t>
            </a:r>
            <a:r>
              <a:rPr lang="en-US" altLang="en-US" sz="1900" dirty="0" err="1"/>
              <a:t>etc</a:t>
            </a:r>
            <a:r>
              <a:rPr lang="en-US" altLang="en-US" sz="1900" dirty="0"/>
              <a:t>/</a:t>
            </a:r>
            <a:r>
              <a:rPr lang="en-US" altLang="en-US" sz="1900" dirty="0" err="1"/>
              <a:t>motd</a:t>
            </a:r>
            <a:endParaRPr lang="en-US" altLang="en-US" sz="1900" dirty="0"/>
          </a:p>
          <a:p>
            <a:pPr lvl="1">
              <a:lnSpc>
                <a:spcPct val="90000"/>
              </a:lnSpc>
            </a:pPr>
            <a:r>
              <a:rPr lang="en-US" altLang="en-US" sz="1900" dirty="0"/>
              <a:t>$ cat /proc/</a:t>
            </a:r>
            <a:r>
              <a:rPr lang="en-US" altLang="en-US" sz="1900" dirty="0" err="1"/>
              <a:t>cpuinfo</a:t>
            </a:r>
            <a:endParaRPr lang="en-US" altLang="en-US" sz="1900" dirty="0"/>
          </a:p>
          <a:p>
            <a:pPr>
              <a:lnSpc>
                <a:spcPct val="90000"/>
              </a:lnSpc>
            </a:pPr>
            <a:r>
              <a:rPr lang="en-US" altLang="en-US" sz="2100" dirty="0" err="1"/>
              <a:t>cp</a:t>
            </a:r>
            <a:endParaRPr lang="en-US" altLang="en-US" sz="2100" dirty="0"/>
          </a:p>
          <a:p>
            <a:pPr lvl="1">
              <a:lnSpc>
                <a:spcPct val="90000"/>
              </a:lnSpc>
            </a:pPr>
            <a:r>
              <a:rPr lang="en-US" altLang="en-US" sz="1900" dirty="0"/>
              <a:t>$ </a:t>
            </a:r>
            <a:r>
              <a:rPr lang="en-US" altLang="en-US" sz="1900" dirty="0" err="1"/>
              <a:t>cp</a:t>
            </a:r>
            <a:r>
              <a:rPr lang="en-US" altLang="en-US" sz="1900" dirty="0"/>
              <a:t> foo bar</a:t>
            </a:r>
          </a:p>
          <a:p>
            <a:pPr lvl="1">
              <a:lnSpc>
                <a:spcPct val="90000"/>
              </a:lnSpc>
            </a:pPr>
            <a:r>
              <a:rPr lang="en-US" altLang="en-US" sz="1900" dirty="0"/>
              <a:t>$ </a:t>
            </a:r>
            <a:r>
              <a:rPr lang="en-US" altLang="en-US" sz="1900" dirty="0" err="1"/>
              <a:t>cp</a:t>
            </a:r>
            <a:r>
              <a:rPr lang="en-US" altLang="en-US" sz="1900" dirty="0"/>
              <a:t> -a foo bar</a:t>
            </a:r>
          </a:p>
          <a:p>
            <a:pPr>
              <a:lnSpc>
                <a:spcPct val="90000"/>
              </a:lnSpc>
            </a:pPr>
            <a:r>
              <a:rPr lang="en-US" altLang="en-US" sz="2100" dirty="0"/>
              <a:t>mv</a:t>
            </a:r>
          </a:p>
          <a:p>
            <a:pPr lvl="1">
              <a:lnSpc>
                <a:spcPct val="90000"/>
              </a:lnSpc>
            </a:pPr>
            <a:r>
              <a:rPr lang="en-US" altLang="en-US" sz="1900" dirty="0"/>
              <a:t>$ mv foo bar</a:t>
            </a:r>
          </a:p>
          <a:p>
            <a:pPr>
              <a:lnSpc>
                <a:spcPct val="90000"/>
              </a:lnSpc>
            </a:pPr>
            <a:r>
              <a:rPr lang="en-US" altLang="en-US" sz="2100" dirty="0" err="1"/>
              <a:t>mkdir</a:t>
            </a:r>
            <a:endParaRPr lang="en-US" altLang="en-US" sz="2100" dirty="0"/>
          </a:p>
          <a:p>
            <a:pPr lvl="1">
              <a:lnSpc>
                <a:spcPct val="90000"/>
              </a:lnSpc>
            </a:pPr>
            <a:r>
              <a:rPr lang="en-US" altLang="en-US" sz="1900" dirty="0"/>
              <a:t>$ </a:t>
            </a:r>
            <a:r>
              <a:rPr lang="en-US" altLang="en-US" sz="1900" dirty="0" err="1"/>
              <a:t>mkdir</a:t>
            </a:r>
            <a:r>
              <a:rPr lang="en-US" altLang="en-US" sz="1900" dirty="0"/>
              <a:t> foo</a:t>
            </a:r>
          </a:p>
        </p:txBody>
      </p:sp>
      <p:sp>
        <p:nvSpPr>
          <p:cNvPr id="5" name="Rectangle 4"/>
          <p:cNvSpPr txBox="1">
            <a:spLocks noChangeArrowheads="1"/>
          </p:cNvSpPr>
          <p:nvPr/>
        </p:nvSpPr>
        <p:spPr>
          <a:xfrm>
            <a:off x="4648200" y="1600200"/>
            <a:ext cx="4038600" cy="453072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Hoefler Text"/>
                <a:ea typeface="+mn-ea"/>
                <a:cs typeface="Hoefler Text"/>
              </a:defRPr>
            </a:lvl1pPr>
            <a:lvl2pPr marL="742950" indent="-285750" algn="l" defTabSz="457200" rtl="0" eaLnBrk="1" latinLnBrk="0" hangingPunct="1">
              <a:spcBef>
                <a:spcPct val="20000"/>
              </a:spcBef>
              <a:buFont typeface="Arial"/>
              <a:buChar char="–"/>
              <a:defRPr sz="2800" kern="1200">
                <a:solidFill>
                  <a:schemeClr val="tx1"/>
                </a:solidFill>
                <a:latin typeface="Hoefler Text"/>
                <a:ea typeface="+mn-ea"/>
                <a:cs typeface="Hoefler Text"/>
              </a:defRPr>
            </a:lvl2pPr>
            <a:lvl3pPr marL="1143000" indent="-228600" algn="l" defTabSz="457200" rtl="0" eaLnBrk="1" latinLnBrk="0" hangingPunct="1">
              <a:spcBef>
                <a:spcPct val="20000"/>
              </a:spcBef>
              <a:buFont typeface="Arial"/>
              <a:buChar char="•"/>
              <a:defRPr sz="2400" kern="1200">
                <a:solidFill>
                  <a:schemeClr val="tx1"/>
                </a:solidFill>
                <a:latin typeface="Hoefler Text"/>
                <a:ea typeface="+mn-ea"/>
                <a:cs typeface="Hoefler Text"/>
              </a:defRPr>
            </a:lvl3pPr>
            <a:lvl4pPr marL="16002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4pPr>
            <a:lvl5pPr marL="20574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90000"/>
              </a:lnSpc>
            </a:pPr>
            <a:r>
              <a:rPr lang="en-US" altLang="en-US" sz="2100" dirty="0" err="1"/>
              <a:t>rm</a:t>
            </a:r>
            <a:endParaRPr lang="en-US" altLang="en-US" sz="2100" dirty="0"/>
          </a:p>
          <a:p>
            <a:pPr lvl="1">
              <a:lnSpc>
                <a:spcPct val="90000"/>
              </a:lnSpc>
            </a:pPr>
            <a:r>
              <a:rPr lang="en-US" altLang="en-US" sz="1900" dirty="0"/>
              <a:t>$ </a:t>
            </a:r>
            <a:r>
              <a:rPr lang="en-US" altLang="en-US" sz="1900" dirty="0" err="1"/>
              <a:t>rm</a:t>
            </a:r>
            <a:r>
              <a:rPr lang="en-US" altLang="en-US" sz="1900" dirty="0"/>
              <a:t> foo</a:t>
            </a:r>
          </a:p>
          <a:p>
            <a:pPr lvl="1">
              <a:lnSpc>
                <a:spcPct val="90000"/>
              </a:lnSpc>
            </a:pPr>
            <a:r>
              <a:rPr lang="en-US" altLang="en-US" sz="1900" dirty="0"/>
              <a:t>$ </a:t>
            </a:r>
            <a:r>
              <a:rPr lang="en-US" altLang="en-US" sz="1900" dirty="0" err="1"/>
              <a:t>rm</a:t>
            </a:r>
            <a:r>
              <a:rPr lang="en-US" altLang="en-US" sz="1900" dirty="0"/>
              <a:t> -</a:t>
            </a:r>
            <a:r>
              <a:rPr lang="en-US" altLang="en-US" sz="1900" dirty="0" err="1"/>
              <a:t>rf</a:t>
            </a:r>
            <a:r>
              <a:rPr lang="en-US" altLang="en-US" sz="1900" dirty="0"/>
              <a:t> foo</a:t>
            </a:r>
          </a:p>
          <a:p>
            <a:pPr lvl="1">
              <a:lnSpc>
                <a:spcPct val="90000"/>
              </a:lnSpc>
            </a:pPr>
            <a:r>
              <a:rPr lang="en-US" altLang="en-US" sz="1900" dirty="0"/>
              <a:t>$ </a:t>
            </a:r>
            <a:r>
              <a:rPr lang="en-US" altLang="en-US" sz="1900" dirty="0" err="1"/>
              <a:t>rm</a:t>
            </a:r>
            <a:r>
              <a:rPr lang="en-US" altLang="en-US" sz="1900" dirty="0"/>
              <a:t> -</a:t>
            </a:r>
            <a:r>
              <a:rPr lang="en-US" altLang="en-US" sz="1900" dirty="0" err="1"/>
              <a:t>i</a:t>
            </a:r>
            <a:r>
              <a:rPr lang="en-US" altLang="en-US" sz="1900" dirty="0"/>
              <a:t> foo</a:t>
            </a:r>
          </a:p>
          <a:p>
            <a:pPr lvl="1">
              <a:lnSpc>
                <a:spcPct val="90000"/>
              </a:lnSpc>
            </a:pPr>
            <a:r>
              <a:rPr lang="en-US" altLang="en-US" sz="1900" dirty="0"/>
              <a:t>$ </a:t>
            </a:r>
            <a:r>
              <a:rPr lang="en-US" altLang="en-US" sz="1900" dirty="0" err="1"/>
              <a:t>rm</a:t>
            </a:r>
            <a:r>
              <a:rPr lang="en-US" altLang="en-US" sz="1900" dirty="0"/>
              <a:t> -- -foo</a:t>
            </a:r>
          </a:p>
          <a:p>
            <a:pPr>
              <a:lnSpc>
                <a:spcPct val="90000"/>
              </a:lnSpc>
            </a:pPr>
            <a:r>
              <a:rPr lang="en-US" altLang="en-US" sz="2000" dirty="0" err="1"/>
              <a:t>chown</a:t>
            </a:r>
            <a:endParaRPr lang="en-US" altLang="en-US" sz="2000" dirty="0"/>
          </a:p>
          <a:p>
            <a:pPr lvl="1">
              <a:lnSpc>
                <a:spcPct val="90000"/>
              </a:lnSpc>
            </a:pPr>
            <a:r>
              <a:rPr lang="en-US" altLang="en-US" sz="1800" dirty="0"/>
              <a:t>$ </a:t>
            </a:r>
            <a:r>
              <a:rPr lang="en-US" altLang="en-US" sz="1800" dirty="0" err="1"/>
              <a:t>chown</a:t>
            </a:r>
            <a:r>
              <a:rPr lang="en-US" altLang="en-US" sz="1800" dirty="0"/>
              <a:t> -R </a:t>
            </a:r>
            <a:r>
              <a:rPr lang="en-US" altLang="en-US" sz="1800" dirty="0" err="1"/>
              <a:t>foo:bar</a:t>
            </a:r>
            <a:r>
              <a:rPr lang="en-US" altLang="en-US" sz="1800" dirty="0"/>
              <a:t> /home/foo</a:t>
            </a:r>
          </a:p>
          <a:p>
            <a:pPr>
              <a:lnSpc>
                <a:spcPct val="90000"/>
              </a:lnSpc>
            </a:pPr>
            <a:endParaRPr lang="en-US" altLang="en-US" sz="2000" dirty="0"/>
          </a:p>
        </p:txBody>
      </p:sp>
    </p:spTree>
    <p:extLst>
      <p:ext uri="{BB962C8B-B14F-4D97-AF65-F5344CB8AC3E}">
        <p14:creationId xmlns:p14="http://schemas.microsoft.com/office/powerpoint/2010/main" val="5276171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Commands</a:t>
            </a:r>
          </a:p>
        </p:txBody>
      </p:sp>
      <p:sp>
        <p:nvSpPr>
          <p:cNvPr id="4" name="Rectangle 3"/>
          <p:cNvSpPr txBox="1">
            <a:spLocks noChangeArrowheads="1"/>
          </p:cNvSpPr>
          <p:nvPr/>
        </p:nvSpPr>
        <p:spPr>
          <a:xfrm>
            <a:off x="457200" y="1600200"/>
            <a:ext cx="4038600" cy="4530725"/>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Hoefler Text"/>
                <a:ea typeface="+mn-ea"/>
                <a:cs typeface="Hoefler Text"/>
              </a:defRPr>
            </a:lvl1pPr>
            <a:lvl2pPr marL="742950" indent="-285750" algn="l" defTabSz="457200" rtl="0" eaLnBrk="1" latinLnBrk="0" hangingPunct="1">
              <a:spcBef>
                <a:spcPct val="20000"/>
              </a:spcBef>
              <a:buFont typeface="Arial"/>
              <a:buChar char="–"/>
              <a:defRPr sz="2800" kern="1200">
                <a:solidFill>
                  <a:schemeClr val="tx1"/>
                </a:solidFill>
                <a:latin typeface="Hoefler Text"/>
                <a:ea typeface="+mn-ea"/>
                <a:cs typeface="Hoefler Text"/>
              </a:defRPr>
            </a:lvl2pPr>
            <a:lvl3pPr marL="1143000" indent="-228600" algn="l" defTabSz="457200" rtl="0" eaLnBrk="1" latinLnBrk="0" hangingPunct="1">
              <a:spcBef>
                <a:spcPct val="20000"/>
              </a:spcBef>
              <a:buFont typeface="Arial"/>
              <a:buChar char="•"/>
              <a:defRPr sz="2400" kern="1200">
                <a:solidFill>
                  <a:schemeClr val="tx1"/>
                </a:solidFill>
                <a:latin typeface="Hoefler Text"/>
                <a:ea typeface="+mn-ea"/>
                <a:cs typeface="Hoefler Text"/>
              </a:defRPr>
            </a:lvl3pPr>
            <a:lvl4pPr marL="16002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4pPr>
            <a:lvl5pPr marL="20574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en-US" sz="2000" dirty="0"/>
              <a:t>tar</a:t>
            </a:r>
          </a:p>
          <a:p>
            <a:pPr lvl="1"/>
            <a:r>
              <a:rPr lang="en-US" altLang="en-US" sz="1800" dirty="0"/>
              <a:t>$ tar </a:t>
            </a:r>
            <a:r>
              <a:rPr lang="en-US" altLang="en-US" sz="1800" dirty="0" err="1"/>
              <a:t>cvfp</a:t>
            </a:r>
            <a:r>
              <a:rPr lang="en-US" altLang="en-US" sz="1800" dirty="0"/>
              <a:t> </a:t>
            </a:r>
            <a:r>
              <a:rPr lang="en-US" altLang="en-US" sz="1800" dirty="0" err="1"/>
              <a:t>archive.tar</a:t>
            </a:r>
            <a:r>
              <a:rPr lang="en-US" altLang="en-US" sz="1800" dirty="0"/>
              <a:t> test</a:t>
            </a:r>
          </a:p>
          <a:p>
            <a:r>
              <a:rPr lang="en-US" altLang="en-US" sz="2000" dirty="0" err="1"/>
              <a:t>gzip</a:t>
            </a:r>
            <a:endParaRPr lang="en-US" altLang="en-US" sz="2000" dirty="0"/>
          </a:p>
          <a:p>
            <a:pPr lvl="1"/>
            <a:r>
              <a:rPr lang="en-US" altLang="en-US" sz="1800" dirty="0"/>
              <a:t>$ </a:t>
            </a:r>
            <a:r>
              <a:rPr lang="en-US" altLang="en-US" sz="1800" dirty="0" err="1"/>
              <a:t>gzip</a:t>
            </a:r>
            <a:r>
              <a:rPr lang="en-US" altLang="en-US" sz="1800" dirty="0"/>
              <a:t> -9 </a:t>
            </a:r>
            <a:r>
              <a:rPr lang="en-US" altLang="en-US" sz="1800" dirty="0" err="1"/>
              <a:t>archive.tar</a:t>
            </a:r>
            <a:endParaRPr lang="en-US" altLang="en-US" sz="1800" dirty="0"/>
          </a:p>
          <a:p>
            <a:r>
              <a:rPr lang="en-US" altLang="en-US" sz="2000" dirty="0" err="1"/>
              <a:t>untar</a:t>
            </a:r>
            <a:r>
              <a:rPr lang="en-US" altLang="en-US" sz="2000" dirty="0"/>
              <a:t> </a:t>
            </a:r>
          </a:p>
          <a:p>
            <a:pPr lvl="1"/>
            <a:r>
              <a:rPr lang="en-US" altLang="en-US" sz="1900" dirty="0"/>
              <a:t>$ tar </a:t>
            </a:r>
            <a:r>
              <a:rPr lang="en-US" altLang="en-US" sz="1900" dirty="0" err="1"/>
              <a:t>xvfz</a:t>
            </a:r>
            <a:r>
              <a:rPr lang="en-US" altLang="en-US" sz="1900" dirty="0"/>
              <a:t> lab1.tar.gz</a:t>
            </a:r>
          </a:p>
          <a:p>
            <a:r>
              <a:rPr lang="en-US" altLang="en-US" sz="2000" dirty="0"/>
              <a:t>touch</a:t>
            </a:r>
          </a:p>
          <a:p>
            <a:pPr lvl="1"/>
            <a:r>
              <a:rPr lang="en-US" altLang="en-US" sz="1900" dirty="0"/>
              <a:t>$ touch foo</a:t>
            </a:r>
          </a:p>
          <a:p>
            <a:pPr lvl="1"/>
            <a:r>
              <a:rPr lang="en-US" altLang="en-US" sz="1900" dirty="0"/>
              <a:t>$ cat /dev/null &gt; foo</a:t>
            </a:r>
          </a:p>
        </p:txBody>
      </p:sp>
      <p:sp>
        <p:nvSpPr>
          <p:cNvPr id="5" name="Rectangle 4"/>
          <p:cNvSpPr txBox="1">
            <a:spLocks noChangeArrowheads="1"/>
          </p:cNvSpPr>
          <p:nvPr/>
        </p:nvSpPr>
        <p:spPr>
          <a:xfrm>
            <a:off x="4648200" y="1600200"/>
            <a:ext cx="4038600" cy="453072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Hoefler Text"/>
                <a:ea typeface="+mn-ea"/>
                <a:cs typeface="Hoefler Text"/>
              </a:defRPr>
            </a:lvl1pPr>
            <a:lvl2pPr marL="742950" indent="-285750" algn="l" defTabSz="457200" rtl="0" eaLnBrk="1" latinLnBrk="0" hangingPunct="1">
              <a:spcBef>
                <a:spcPct val="20000"/>
              </a:spcBef>
              <a:buFont typeface="Arial"/>
              <a:buChar char="–"/>
              <a:defRPr sz="2800" kern="1200">
                <a:solidFill>
                  <a:schemeClr val="tx1"/>
                </a:solidFill>
                <a:latin typeface="Hoefler Text"/>
                <a:ea typeface="+mn-ea"/>
                <a:cs typeface="Hoefler Text"/>
              </a:defRPr>
            </a:lvl2pPr>
            <a:lvl3pPr marL="1143000" indent="-228600" algn="l" defTabSz="457200" rtl="0" eaLnBrk="1" latinLnBrk="0" hangingPunct="1">
              <a:spcBef>
                <a:spcPct val="20000"/>
              </a:spcBef>
              <a:buFont typeface="Arial"/>
              <a:buChar char="•"/>
              <a:defRPr sz="2400" kern="1200">
                <a:solidFill>
                  <a:schemeClr val="tx1"/>
                </a:solidFill>
                <a:latin typeface="Hoefler Text"/>
                <a:ea typeface="+mn-ea"/>
                <a:cs typeface="Hoefler Text"/>
              </a:defRPr>
            </a:lvl3pPr>
            <a:lvl4pPr marL="16002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4pPr>
            <a:lvl5pPr marL="20574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ltLang="en-US" sz="2000" dirty="0"/>
              <a:t>Pipe</a:t>
            </a:r>
          </a:p>
          <a:p>
            <a:pPr lvl="1"/>
            <a:r>
              <a:rPr lang="en-US" altLang="en-US" sz="1900" dirty="0"/>
              <a:t>$ </a:t>
            </a:r>
            <a:r>
              <a:rPr lang="en-US" altLang="en-US" sz="1900" dirty="0" err="1"/>
              <a:t>cal</a:t>
            </a:r>
            <a:r>
              <a:rPr lang="en-US" altLang="en-US" sz="1900" dirty="0"/>
              <a:t> &gt; foo</a:t>
            </a:r>
          </a:p>
          <a:p>
            <a:pPr lvl="1"/>
            <a:r>
              <a:rPr lang="en-US" altLang="en-US" sz="1900" dirty="0"/>
              <a:t>$ cat /dev/zero &gt; foo</a:t>
            </a:r>
          </a:p>
          <a:p>
            <a:pPr lvl="1"/>
            <a:r>
              <a:rPr lang="en-US" altLang="en-US" sz="1900" dirty="0"/>
              <a:t>$ cat &lt; /</a:t>
            </a:r>
            <a:r>
              <a:rPr lang="en-US" altLang="en-US" sz="1900" dirty="0" err="1"/>
              <a:t>etc</a:t>
            </a:r>
            <a:r>
              <a:rPr lang="en-US" altLang="en-US" sz="1900" dirty="0"/>
              <a:t>/</a:t>
            </a:r>
            <a:r>
              <a:rPr lang="en-US" altLang="en-US" sz="1900" dirty="0" err="1"/>
              <a:t>passwd</a:t>
            </a:r>
            <a:endParaRPr lang="en-US" altLang="en-US" sz="1900" dirty="0"/>
          </a:p>
          <a:p>
            <a:pPr lvl="1"/>
            <a:r>
              <a:rPr lang="en-US" altLang="en-US" sz="1900" dirty="0"/>
              <a:t>$ who</a:t>
            </a:r>
          </a:p>
          <a:p>
            <a:r>
              <a:rPr lang="en-US" altLang="en-US" sz="2000" dirty="0"/>
              <a:t>Echo</a:t>
            </a:r>
          </a:p>
          <a:p>
            <a:pPr lvl="1"/>
            <a:r>
              <a:rPr lang="en-US" altLang="en-US" sz="1900" dirty="0"/>
              <a:t>$ echo $JAVA_HOME</a:t>
            </a:r>
          </a:p>
          <a:p>
            <a:r>
              <a:rPr lang="en-US" altLang="en-US" sz="2400" dirty="0"/>
              <a:t>Hard, soft (symbolic) link</a:t>
            </a:r>
          </a:p>
          <a:p>
            <a:pPr lvl="1"/>
            <a:r>
              <a:rPr lang="en-US" altLang="en-US" sz="1900" dirty="0"/>
              <a:t>ln </a:t>
            </a:r>
            <a:r>
              <a:rPr lang="en-US" altLang="en-US" sz="1900" dirty="0" err="1"/>
              <a:t>startup.sh</a:t>
            </a:r>
            <a:r>
              <a:rPr lang="en-US" altLang="en-US" sz="1900" dirty="0"/>
              <a:t> ~/Desktop/</a:t>
            </a:r>
          </a:p>
          <a:p>
            <a:pPr lvl="1"/>
            <a:r>
              <a:rPr lang="en-US" altLang="en-US" sz="1900" dirty="0"/>
              <a:t>ln -s apache4.0 apache</a:t>
            </a:r>
          </a:p>
        </p:txBody>
      </p:sp>
      <p:sp>
        <p:nvSpPr>
          <p:cNvPr id="3" name="Rounded Rectangle 2"/>
          <p:cNvSpPr/>
          <p:nvPr/>
        </p:nvSpPr>
        <p:spPr>
          <a:xfrm>
            <a:off x="2314575" y="5614988"/>
            <a:ext cx="4229100" cy="64293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a:latin typeface="Hoefler Text"/>
                <a:cs typeface="Hoefler Text"/>
              </a:rPr>
              <a:t>man command</a:t>
            </a:r>
          </a:p>
        </p:txBody>
      </p:sp>
    </p:spTree>
    <p:extLst>
      <p:ext uri="{BB962C8B-B14F-4D97-AF65-F5344CB8AC3E}">
        <p14:creationId xmlns:p14="http://schemas.microsoft.com/office/powerpoint/2010/main" val="499508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a:t>
            </a:r>
          </a:p>
        </p:txBody>
      </p:sp>
      <p:sp>
        <p:nvSpPr>
          <p:cNvPr id="4" name="Rectangle 3"/>
          <p:cNvSpPr txBox="1">
            <a:spLocks noChangeArrowheads="1"/>
          </p:cNvSpPr>
          <p:nvPr/>
        </p:nvSpPr>
        <p:spPr>
          <a:xfrm>
            <a:off x="457200" y="1600200"/>
            <a:ext cx="4038600" cy="4530725"/>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Hoefler Text"/>
                <a:ea typeface="+mn-ea"/>
                <a:cs typeface="Hoefler Text"/>
              </a:defRPr>
            </a:lvl1pPr>
            <a:lvl2pPr marL="742950" indent="-285750" algn="l" defTabSz="457200" rtl="0" eaLnBrk="1" latinLnBrk="0" hangingPunct="1">
              <a:spcBef>
                <a:spcPct val="20000"/>
              </a:spcBef>
              <a:buFont typeface="Arial"/>
              <a:buChar char="–"/>
              <a:defRPr sz="2800" kern="1200">
                <a:solidFill>
                  <a:schemeClr val="tx1"/>
                </a:solidFill>
                <a:latin typeface="Hoefler Text"/>
                <a:ea typeface="+mn-ea"/>
                <a:cs typeface="Hoefler Text"/>
              </a:defRPr>
            </a:lvl2pPr>
            <a:lvl3pPr marL="1143000" indent="-228600" algn="l" defTabSz="457200" rtl="0" eaLnBrk="1" latinLnBrk="0" hangingPunct="1">
              <a:spcBef>
                <a:spcPct val="20000"/>
              </a:spcBef>
              <a:buFont typeface="Arial"/>
              <a:buChar char="•"/>
              <a:defRPr sz="2400" kern="1200">
                <a:solidFill>
                  <a:schemeClr val="tx1"/>
                </a:solidFill>
                <a:latin typeface="Hoefler Text"/>
                <a:ea typeface="+mn-ea"/>
                <a:cs typeface="Hoefler Text"/>
              </a:defRPr>
            </a:lvl3pPr>
            <a:lvl4pPr marL="16002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4pPr>
            <a:lvl5pPr marL="20574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90000"/>
              </a:lnSpc>
            </a:pPr>
            <a:r>
              <a:rPr lang="en-US" altLang="en-US" sz="2000" dirty="0"/>
              <a:t>2 modes</a:t>
            </a:r>
          </a:p>
          <a:p>
            <a:pPr>
              <a:lnSpc>
                <a:spcPct val="90000"/>
              </a:lnSpc>
            </a:pPr>
            <a:r>
              <a:rPr lang="en-US" altLang="en-US" sz="2400" dirty="0"/>
              <a:t>Input mode</a:t>
            </a:r>
          </a:p>
          <a:p>
            <a:pPr lvl="1">
              <a:lnSpc>
                <a:spcPct val="90000"/>
              </a:lnSpc>
            </a:pPr>
            <a:r>
              <a:rPr lang="en-US" altLang="en-US" sz="2000" dirty="0"/>
              <a:t>ESC to back to </a:t>
            </a:r>
            <a:r>
              <a:rPr lang="en-US" altLang="en-US" sz="2000" dirty="0" err="1"/>
              <a:t>cmd</a:t>
            </a:r>
            <a:r>
              <a:rPr lang="en-US" altLang="en-US" sz="2000" dirty="0"/>
              <a:t> mode</a:t>
            </a:r>
          </a:p>
          <a:p>
            <a:pPr>
              <a:lnSpc>
                <a:spcPct val="90000"/>
              </a:lnSpc>
            </a:pPr>
            <a:r>
              <a:rPr lang="en-US" altLang="en-US" sz="2400" dirty="0"/>
              <a:t>Command mode</a:t>
            </a:r>
          </a:p>
          <a:p>
            <a:pPr lvl="1">
              <a:lnSpc>
                <a:spcPct val="90000"/>
              </a:lnSpc>
            </a:pPr>
            <a:r>
              <a:rPr lang="en-US" altLang="en-US" sz="2000" dirty="0"/>
              <a:t>Cursor movement</a:t>
            </a:r>
          </a:p>
          <a:p>
            <a:pPr lvl="2">
              <a:lnSpc>
                <a:spcPct val="90000"/>
              </a:lnSpc>
            </a:pPr>
            <a:r>
              <a:rPr lang="en-US" altLang="en-US" sz="1800" dirty="0"/>
              <a:t>h (left), j (down), k (up), l (right)</a:t>
            </a:r>
          </a:p>
          <a:p>
            <a:pPr lvl="2">
              <a:lnSpc>
                <a:spcPct val="90000"/>
              </a:lnSpc>
            </a:pPr>
            <a:r>
              <a:rPr lang="en-US" altLang="en-US" sz="1800" dirty="0"/>
              <a:t>^f (page down)</a:t>
            </a:r>
          </a:p>
          <a:p>
            <a:pPr lvl="2">
              <a:lnSpc>
                <a:spcPct val="90000"/>
              </a:lnSpc>
            </a:pPr>
            <a:r>
              <a:rPr lang="en-US" altLang="en-US" sz="1800" dirty="0"/>
              <a:t>^b (page up)</a:t>
            </a:r>
          </a:p>
          <a:p>
            <a:pPr lvl="2">
              <a:lnSpc>
                <a:spcPct val="90000"/>
              </a:lnSpc>
            </a:pPr>
            <a:r>
              <a:rPr lang="en-US" altLang="en-US" sz="1800" dirty="0"/>
              <a:t>^ (first char.)</a:t>
            </a:r>
          </a:p>
          <a:p>
            <a:pPr lvl="2">
              <a:lnSpc>
                <a:spcPct val="90000"/>
              </a:lnSpc>
            </a:pPr>
            <a:r>
              <a:rPr lang="en-US" altLang="en-US" sz="1800" dirty="0"/>
              <a:t>$ (last char.)</a:t>
            </a:r>
          </a:p>
          <a:p>
            <a:pPr lvl="2">
              <a:lnSpc>
                <a:spcPct val="90000"/>
              </a:lnSpc>
            </a:pPr>
            <a:r>
              <a:rPr lang="en-US" altLang="en-US" sz="1800" dirty="0"/>
              <a:t>G (bottom page)</a:t>
            </a:r>
          </a:p>
          <a:p>
            <a:pPr lvl="2">
              <a:lnSpc>
                <a:spcPct val="90000"/>
              </a:lnSpc>
            </a:pPr>
            <a:r>
              <a:rPr lang="en-US" altLang="en-US" sz="1800" dirty="0"/>
              <a:t>:1 (</a:t>
            </a:r>
            <a:r>
              <a:rPr lang="en-US" altLang="en-US" sz="1800" dirty="0" err="1"/>
              <a:t>goto</a:t>
            </a:r>
            <a:r>
              <a:rPr lang="en-US" altLang="en-US" sz="1800" dirty="0"/>
              <a:t> first line)</a:t>
            </a:r>
          </a:p>
          <a:p>
            <a:pPr lvl="1">
              <a:lnSpc>
                <a:spcPct val="90000"/>
              </a:lnSpc>
            </a:pPr>
            <a:r>
              <a:rPr lang="en-US" altLang="en-US" sz="2000" dirty="0" err="1"/>
              <a:t>Swtch</a:t>
            </a:r>
            <a:r>
              <a:rPr lang="en-US" altLang="en-US" sz="2000" dirty="0"/>
              <a:t> to input mode</a:t>
            </a:r>
          </a:p>
          <a:p>
            <a:pPr lvl="2">
              <a:lnSpc>
                <a:spcPct val="90000"/>
              </a:lnSpc>
            </a:pPr>
            <a:r>
              <a:rPr lang="en-US" altLang="en-US" sz="1800" dirty="0"/>
              <a:t>a (append)</a:t>
            </a:r>
          </a:p>
          <a:p>
            <a:pPr lvl="2">
              <a:lnSpc>
                <a:spcPct val="90000"/>
              </a:lnSpc>
            </a:pPr>
            <a:r>
              <a:rPr lang="en-US" altLang="en-US" sz="1800" dirty="0" err="1"/>
              <a:t>i</a:t>
            </a:r>
            <a:r>
              <a:rPr lang="en-US" altLang="en-US" sz="1800" dirty="0"/>
              <a:t> (insert)</a:t>
            </a:r>
          </a:p>
        </p:txBody>
      </p:sp>
      <p:sp>
        <p:nvSpPr>
          <p:cNvPr id="5" name="Rectangle 4"/>
          <p:cNvSpPr txBox="1">
            <a:spLocks noChangeArrowheads="1"/>
          </p:cNvSpPr>
          <p:nvPr/>
        </p:nvSpPr>
        <p:spPr>
          <a:xfrm>
            <a:off x="4314825" y="1600200"/>
            <a:ext cx="4514850" cy="453072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Hoefler Text"/>
                <a:ea typeface="+mn-ea"/>
                <a:cs typeface="Hoefler Text"/>
              </a:defRPr>
            </a:lvl1pPr>
            <a:lvl2pPr marL="742950" indent="-285750" algn="l" defTabSz="457200" rtl="0" eaLnBrk="1" latinLnBrk="0" hangingPunct="1">
              <a:spcBef>
                <a:spcPct val="20000"/>
              </a:spcBef>
              <a:buFont typeface="Arial"/>
              <a:buChar char="–"/>
              <a:defRPr sz="2800" kern="1200">
                <a:solidFill>
                  <a:schemeClr val="tx1"/>
                </a:solidFill>
                <a:latin typeface="Hoefler Text"/>
                <a:ea typeface="+mn-ea"/>
                <a:cs typeface="Hoefler Text"/>
              </a:defRPr>
            </a:lvl2pPr>
            <a:lvl3pPr marL="1143000" indent="-228600" algn="l" defTabSz="457200" rtl="0" eaLnBrk="1" latinLnBrk="0" hangingPunct="1">
              <a:spcBef>
                <a:spcPct val="20000"/>
              </a:spcBef>
              <a:buFont typeface="Arial"/>
              <a:buChar char="•"/>
              <a:defRPr sz="2400" kern="1200">
                <a:solidFill>
                  <a:schemeClr val="tx1"/>
                </a:solidFill>
                <a:latin typeface="Hoefler Text"/>
                <a:ea typeface="+mn-ea"/>
                <a:cs typeface="Hoefler Text"/>
              </a:defRPr>
            </a:lvl3pPr>
            <a:lvl4pPr marL="16002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4pPr>
            <a:lvl5pPr marL="2057400" indent="-228600" algn="l" defTabSz="457200" rtl="0" eaLnBrk="1" latinLnBrk="0" hangingPunct="1">
              <a:spcBef>
                <a:spcPct val="20000"/>
              </a:spcBef>
              <a:buFont typeface="Arial"/>
              <a:buChar char="»"/>
              <a:defRPr sz="2000" kern="1200">
                <a:solidFill>
                  <a:schemeClr val="tx1"/>
                </a:solidFill>
                <a:latin typeface="Hoefler Text"/>
                <a:ea typeface="+mn-ea"/>
                <a:cs typeface="Hoefler Tex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1">
              <a:lnSpc>
                <a:spcPct val="90000"/>
              </a:lnSpc>
              <a:defRPr/>
            </a:pPr>
            <a:r>
              <a:rPr lang="en-US" altLang="en-US" sz="2000" dirty="0"/>
              <a:t>Delete</a:t>
            </a:r>
          </a:p>
          <a:p>
            <a:pPr lvl="2">
              <a:lnSpc>
                <a:spcPct val="90000"/>
              </a:lnSpc>
              <a:defRPr/>
            </a:pPr>
            <a:r>
              <a:rPr lang="en-US" altLang="en-US" sz="1800" dirty="0" err="1"/>
              <a:t>dd</a:t>
            </a:r>
            <a:r>
              <a:rPr lang="en-US" altLang="en-US" sz="1800" dirty="0"/>
              <a:t> (delete a line)</a:t>
            </a:r>
          </a:p>
          <a:p>
            <a:pPr lvl="2">
              <a:lnSpc>
                <a:spcPct val="90000"/>
              </a:lnSpc>
              <a:defRPr/>
            </a:pPr>
            <a:r>
              <a:rPr lang="en-US" altLang="en-US" sz="1800" dirty="0"/>
              <a:t>x (current char.)</a:t>
            </a:r>
          </a:p>
          <a:p>
            <a:pPr lvl="1">
              <a:lnSpc>
                <a:spcPct val="90000"/>
              </a:lnSpc>
              <a:defRPr/>
            </a:pPr>
            <a:r>
              <a:rPr lang="en-US" altLang="en-US" sz="2000" dirty="0"/>
              <a:t>Paste</a:t>
            </a:r>
          </a:p>
          <a:p>
            <a:pPr lvl="2">
              <a:lnSpc>
                <a:spcPct val="90000"/>
              </a:lnSpc>
              <a:defRPr/>
            </a:pPr>
            <a:r>
              <a:rPr lang="en-US" altLang="en-US" sz="1800" dirty="0"/>
              <a:t>p (paste after)</a:t>
            </a:r>
          </a:p>
          <a:p>
            <a:pPr lvl="2">
              <a:lnSpc>
                <a:spcPct val="90000"/>
              </a:lnSpc>
              <a:defRPr/>
            </a:pPr>
            <a:r>
              <a:rPr lang="en-US" altLang="en-US" sz="1800" dirty="0"/>
              <a:t>P (paste before)</a:t>
            </a:r>
          </a:p>
          <a:p>
            <a:pPr lvl="1">
              <a:lnSpc>
                <a:spcPct val="90000"/>
              </a:lnSpc>
              <a:defRPr/>
            </a:pPr>
            <a:r>
              <a:rPr lang="en-US" altLang="en-US" sz="2000" dirty="0"/>
              <a:t>Undo</a:t>
            </a:r>
          </a:p>
          <a:p>
            <a:pPr lvl="2">
              <a:lnSpc>
                <a:spcPct val="90000"/>
              </a:lnSpc>
              <a:defRPr/>
            </a:pPr>
            <a:r>
              <a:rPr lang="en-US" altLang="en-US" sz="1800" dirty="0"/>
              <a:t>u</a:t>
            </a:r>
          </a:p>
          <a:p>
            <a:pPr lvl="1">
              <a:lnSpc>
                <a:spcPct val="90000"/>
              </a:lnSpc>
              <a:defRPr/>
            </a:pPr>
            <a:r>
              <a:rPr lang="en-US" altLang="en-US" sz="2000" dirty="0"/>
              <a:t>Search</a:t>
            </a:r>
          </a:p>
          <a:p>
            <a:pPr lvl="2">
              <a:lnSpc>
                <a:spcPct val="90000"/>
              </a:lnSpc>
              <a:defRPr/>
            </a:pPr>
            <a:r>
              <a:rPr lang="en-US" altLang="en-US" sz="1800" dirty="0"/>
              <a:t>/</a:t>
            </a:r>
          </a:p>
          <a:p>
            <a:pPr lvl="1">
              <a:lnSpc>
                <a:spcPct val="90000"/>
              </a:lnSpc>
              <a:defRPr/>
            </a:pPr>
            <a:r>
              <a:rPr lang="en-US" altLang="en-US" sz="2000" dirty="0"/>
              <a:t>Save/Quit</a:t>
            </a:r>
          </a:p>
          <a:p>
            <a:pPr lvl="2">
              <a:lnSpc>
                <a:spcPct val="90000"/>
              </a:lnSpc>
              <a:defRPr/>
            </a:pPr>
            <a:r>
              <a:rPr lang="en-US" altLang="en-US" sz="1800" dirty="0"/>
              <a:t>:w (write)</a:t>
            </a:r>
          </a:p>
          <a:p>
            <a:pPr lvl="2">
              <a:lnSpc>
                <a:spcPct val="90000"/>
              </a:lnSpc>
              <a:defRPr/>
            </a:pPr>
            <a:r>
              <a:rPr lang="en-US" altLang="en-US" sz="1800" dirty="0"/>
              <a:t>:q (quit)</a:t>
            </a:r>
          </a:p>
          <a:p>
            <a:pPr lvl="2">
              <a:lnSpc>
                <a:spcPct val="90000"/>
              </a:lnSpc>
              <a:defRPr/>
            </a:pPr>
            <a:r>
              <a:rPr lang="en-US" altLang="en-US" sz="1800" dirty="0"/>
              <a:t>:</a:t>
            </a:r>
            <a:r>
              <a:rPr lang="en-US" altLang="en-US" sz="1800" dirty="0" err="1"/>
              <a:t>wq</a:t>
            </a:r>
            <a:r>
              <a:rPr lang="en-US" altLang="en-US" sz="1800" dirty="0"/>
              <a:t> (write and quit)</a:t>
            </a:r>
          </a:p>
          <a:p>
            <a:pPr lvl="2">
              <a:lnSpc>
                <a:spcPct val="90000"/>
              </a:lnSpc>
              <a:defRPr/>
            </a:pPr>
            <a:r>
              <a:rPr lang="en-US" altLang="en-US" sz="1800" dirty="0"/>
              <a:t>:q! (give up changes)</a:t>
            </a:r>
          </a:p>
        </p:txBody>
      </p:sp>
    </p:spTree>
    <p:extLst>
      <p:ext uri="{BB962C8B-B14F-4D97-AF65-F5344CB8AC3E}">
        <p14:creationId xmlns:p14="http://schemas.microsoft.com/office/powerpoint/2010/main" val="1422244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SSH</a:t>
            </a:r>
          </a:p>
        </p:txBody>
      </p:sp>
      <p:sp>
        <p:nvSpPr>
          <p:cNvPr id="3" name="Content Placeholder 2"/>
          <p:cNvSpPr>
            <a:spLocks noGrp="1"/>
          </p:cNvSpPr>
          <p:nvPr>
            <p:ph idx="1"/>
          </p:nvPr>
        </p:nvSpPr>
        <p:spPr/>
        <p:txBody>
          <a:bodyPr>
            <a:normAutofit fontScale="92500"/>
          </a:bodyPr>
          <a:lstStyle/>
          <a:p>
            <a:r>
              <a:rPr lang="en-US" dirty="0"/>
              <a:t>You can control another computer through SSH. </a:t>
            </a:r>
          </a:p>
          <a:p>
            <a:r>
              <a:rPr lang="en-US" dirty="0"/>
              <a:t>If </a:t>
            </a:r>
            <a:r>
              <a:rPr lang="en-US" dirty="0" err="1"/>
              <a:t>OpenSSH</a:t>
            </a:r>
            <a:r>
              <a:rPr lang="en-US" dirty="0"/>
              <a:t> server is installed on the host computer.</a:t>
            </a:r>
          </a:p>
          <a:p>
            <a:r>
              <a:rPr lang="en-US" dirty="0"/>
              <a:t>It is more secured than FTP, Telnet, Remote Login</a:t>
            </a:r>
          </a:p>
          <a:p>
            <a:r>
              <a:rPr lang="en-US" b="1" dirty="0" err="1"/>
              <a:t>ssh</a:t>
            </a:r>
            <a:r>
              <a:rPr lang="en-US" b="1" dirty="0"/>
              <a:t> </a:t>
            </a:r>
            <a:r>
              <a:rPr lang="en-US" b="1" dirty="0">
                <a:hlinkClick r:id="rId2"/>
              </a:rPr>
              <a:t>root@example.com</a:t>
            </a:r>
            <a:endParaRPr lang="en-US" b="1" dirty="0"/>
          </a:p>
          <a:p>
            <a:r>
              <a:rPr lang="en-US" b="1" dirty="0"/>
              <a:t>You can run all bash commands on the hosts computer.</a:t>
            </a:r>
          </a:p>
          <a:p>
            <a:r>
              <a:rPr lang="en-US" b="1" dirty="0" err="1"/>
              <a:t>PuTTY</a:t>
            </a:r>
            <a:r>
              <a:rPr lang="en-US" b="1"/>
              <a:t> for Windows</a:t>
            </a:r>
            <a:endParaRPr lang="en-US" dirty="0"/>
          </a:p>
        </p:txBody>
      </p:sp>
    </p:spTree>
    <p:extLst>
      <p:ext uri="{BB962C8B-B14F-4D97-AF65-F5344CB8AC3E}">
        <p14:creationId xmlns:p14="http://schemas.microsoft.com/office/powerpoint/2010/main" val="18082481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here</a:t>
            </a:r>
          </a:p>
        </p:txBody>
      </p:sp>
      <p:sp>
        <p:nvSpPr>
          <p:cNvPr id="3" name="Content Placeholder 2"/>
          <p:cNvSpPr>
            <a:spLocks noGrp="1"/>
          </p:cNvSpPr>
          <p:nvPr>
            <p:ph idx="1"/>
          </p:nvPr>
        </p:nvSpPr>
        <p:spPr/>
        <p:txBody>
          <a:bodyPr/>
          <a:lstStyle/>
          <a:p>
            <a:r>
              <a:rPr lang="en-US" dirty="0"/>
              <a:t>All advantages of OSS</a:t>
            </a:r>
          </a:p>
          <a:p>
            <a:r>
              <a:rPr lang="en-US" dirty="0"/>
              <a:t>All disadvantages</a:t>
            </a:r>
          </a:p>
          <a:p>
            <a:r>
              <a:rPr lang="en-US" dirty="0"/>
              <a:t>Typical features of OSS (LTS)</a:t>
            </a:r>
          </a:p>
        </p:txBody>
      </p:sp>
    </p:spTree>
    <p:extLst>
      <p:ext uri="{BB962C8B-B14F-4D97-AF65-F5344CB8AC3E}">
        <p14:creationId xmlns:p14="http://schemas.microsoft.com/office/powerpoint/2010/main" val="1070061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4013" y="2762583"/>
            <a:ext cx="8229600" cy="1143000"/>
          </a:xfrm>
        </p:spPr>
        <p:txBody>
          <a:bodyPr/>
          <a:lstStyle/>
          <a:p>
            <a:r>
              <a:rPr lang="en-US" dirty="0"/>
              <a:t>Thanks </a:t>
            </a:r>
          </a:p>
        </p:txBody>
      </p:sp>
    </p:spTree>
    <p:extLst>
      <p:ext uri="{BB962C8B-B14F-4D97-AF65-F5344CB8AC3E}">
        <p14:creationId xmlns:p14="http://schemas.microsoft.com/office/powerpoint/2010/main" val="3958646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Everywhere Linux</a:t>
            </a:r>
          </a:p>
        </p:txBody>
      </p:sp>
      <p:sp>
        <p:nvSpPr>
          <p:cNvPr id="5" name="Rounded Rectangle 4"/>
          <p:cNvSpPr/>
          <p:nvPr/>
        </p:nvSpPr>
        <p:spPr>
          <a:xfrm>
            <a:off x="457200" y="4014788"/>
            <a:ext cx="8229600" cy="2259012"/>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400" b="1" dirty="0">
                <a:solidFill>
                  <a:schemeClr val="bg2"/>
                </a:solidFill>
                <a:latin typeface="Hoefler Text"/>
                <a:cs typeface="Hoefler Text"/>
              </a:rPr>
              <a:t>User base spans industries and continents</a:t>
            </a:r>
            <a:endParaRPr lang="en-US" sz="2400" dirty="0">
              <a:solidFill>
                <a:schemeClr val="bg2"/>
              </a:solidFill>
              <a:latin typeface="Hoefler Text"/>
              <a:cs typeface="Hoefler Text"/>
            </a:endParaRPr>
          </a:p>
          <a:p>
            <a:pPr algn="ctr"/>
            <a:r>
              <a:rPr lang="en-US" sz="2400" dirty="0">
                <a:solidFill>
                  <a:schemeClr val="bg2"/>
                </a:solidFill>
                <a:latin typeface="Hoefler Text"/>
                <a:cs typeface="Hoefler Text"/>
              </a:rPr>
              <a:t>It’s in your phone, </a:t>
            </a:r>
          </a:p>
          <a:p>
            <a:pPr algn="ctr"/>
            <a:r>
              <a:rPr lang="en-US" sz="2400" dirty="0">
                <a:solidFill>
                  <a:schemeClr val="bg2"/>
                </a:solidFill>
                <a:latin typeface="Hoefler Text"/>
                <a:cs typeface="Hoefler Text"/>
              </a:rPr>
              <a:t>in your car, </a:t>
            </a:r>
          </a:p>
          <a:p>
            <a:pPr algn="ctr"/>
            <a:r>
              <a:rPr lang="en-US" sz="2400" dirty="0">
                <a:solidFill>
                  <a:schemeClr val="bg2"/>
                </a:solidFill>
                <a:latin typeface="Hoefler Text"/>
                <a:cs typeface="Hoefler Text"/>
              </a:rPr>
              <a:t>Computer, Mobile devices,</a:t>
            </a:r>
          </a:p>
          <a:p>
            <a:pPr algn="ctr"/>
            <a:r>
              <a:rPr lang="en-US" sz="2400" dirty="0">
                <a:solidFill>
                  <a:schemeClr val="bg2"/>
                </a:solidFill>
                <a:latin typeface="Hoefler Text"/>
                <a:cs typeface="Hoefler Text"/>
              </a:rPr>
              <a:t>Runs most of the Internet, runs supercomputers, stock exchange</a:t>
            </a:r>
          </a:p>
        </p:txBody>
      </p:sp>
      <p:sp>
        <p:nvSpPr>
          <p:cNvPr id="6" name="Rounded Rectangle 5"/>
          <p:cNvSpPr/>
          <p:nvPr/>
        </p:nvSpPr>
        <p:spPr>
          <a:xfrm>
            <a:off x="457200" y="1817688"/>
            <a:ext cx="8229600" cy="2055029"/>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b="1" dirty="0">
                <a:solidFill>
                  <a:schemeClr val="bg2"/>
                </a:solidFill>
                <a:latin typeface="Hoefler Text"/>
                <a:cs typeface="Hoefler Text"/>
              </a:rPr>
              <a:t>One of the most reliable, secure, and worry-free operating systems available</a:t>
            </a:r>
          </a:p>
        </p:txBody>
      </p:sp>
      <p:pic>
        <p:nvPicPr>
          <p:cNvPr id="7" name="Picture 6"/>
          <p:cNvPicPr>
            <a:picLocks noChangeAspect="1"/>
          </p:cNvPicPr>
          <p:nvPr/>
        </p:nvPicPr>
        <p:blipFill>
          <a:blip r:embed="rId2"/>
          <a:stretch>
            <a:fillRect/>
          </a:stretch>
        </p:blipFill>
        <p:spPr>
          <a:xfrm>
            <a:off x="247651" y="196056"/>
            <a:ext cx="1766888" cy="1300163"/>
          </a:xfrm>
          <a:prstGeom prst="rect">
            <a:avLst/>
          </a:prstGeom>
        </p:spPr>
        <p:style>
          <a:lnRef idx="3">
            <a:schemeClr val="lt1"/>
          </a:lnRef>
          <a:fillRef idx="1">
            <a:schemeClr val="accent1"/>
          </a:fillRef>
          <a:effectRef idx="1">
            <a:schemeClr val="accent1"/>
          </a:effectRef>
          <a:fontRef idx="minor">
            <a:schemeClr val="lt1"/>
          </a:fontRef>
        </p:style>
      </p:pic>
    </p:spTree>
    <p:extLst>
      <p:ext uri="{BB962C8B-B14F-4D97-AF65-F5344CB8AC3E}">
        <p14:creationId xmlns:p14="http://schemas.microsoft.com/office/powerpoint/2010/main" val="3346756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Linux Consists of:</a:t>
            </a:r>
          </a:p>
        </p:txBody>
      </p:sp>
      <p:sp>
        <p:nvSpPr>
          <p:cNvPr id="5" name="Rounded Rectangle 4"/>
          <p:cNvSpPr/>
          <p:nvPr/>
        </p:nvSpPr>
        <p:spPr>
          <a:xfrm>
            <a:off x="671512" y="1557337"/>
            <a:ext cx="7843838" cy="4686301"/>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marL="914400" lvl="1" indent="-457200" fontAlgn="auto">
              <a:spcBef>
                <a:spcPts val="0"/>
              </a:spcBef>
              <a:spcAft>
                <a:spcPts val="0"/>
              </a:spcAft>
              <a:buFont typeface="+mj-lt"/>
              <a:buAutoNum type="arabicPeriod"/>
              <a:defRPr/>
            </a:pPr>
            <a:r>
              <a:rPr lang="en-US" sz="2400" dirty="0">
                <a:ln w="0"/>
                <a:solidFill>
                  <a:schemeClr val="bg2"/>
                </a:solidFill>
                <a:effectLst>
                  <a:outerShdw blurRad="38100" dist="19050" dir="2700000" algn="tl" rotWithShape="0">
                    <a:schemeClr val="dk1">
                      <a:alpha val="40000"/>
                    </a:schemeClr>
                  </a:outerShdw>
                </a:effectLst>
                <a:latin typeface="Hoefler Text" charset="0"/>
                <a:ea typeface="Hoefler Text" charset="0"/>
                <a:cs typeface="Hoefler Text" charset="0"/>
              </a:rPr>
              <a:t>Linux Kernel</a:t>
            </a:r>
          </a:p>
          <a:p>
            <a:pPr marL="914400" lvl="1" indent="-457200" fontAlgn="auto">
              <a:spcBef>
                <a:spcPts val="0"/>
              </a:spcBef>
              <a:spcAft>
                <a:spcPts val="0"/>
              </a:spcAft>
              <a:buFont typeface="+mj-lt"/>
              <a:buAutoNum type="arabicPeriod"/>
              <a:defRPr/>
            </a:pPr>
            <a:r>
              <a:rPr lang="en-US" sz="2400" dirty="0">
                <a:ln w="0"/>
                <a:solidFill>
                  <a:schemeClr val="bg2"/>
                </a:solidFill>
                <a:effectLst>
                  <a:outerShdw blurRad="38100" dist="19050" dir="2700000" algn="tl" rotWithShape="0">
                    <a:schemeClr val="dk1">
                      <a:alpha val="40000"/>
                    </a:schemeClr>
                  </a:outerShdw>
                </a:effectLst>
                <a:latin typeface="Hoefler Text" charset="0"/>
                <a:ea typeface="Hoefler Text" charset="0"/>
                <a:cs typeface="Hoefler Text" charset="0"/>
              </a:rPr>
              <a:t>GNU(GNU is not Unix) software</a:t>
            </a:r>
          </a:p>
          <a:p>
            <a:pPr marL="914400" lvl="1" indent="-457200" fontAlgn="auto">
              <a:spcBef>
                <a:spcPts val="0"/>
              </a:spcBef>
              <a:spcAft>
                <a:spcPts val="0"/>
              </a:spcAft>
              <a:buFont typeface="+mj-lt"/>
              <a:buAutoNum type="arabicPeriod"/>
              <a:defRPr/>
            </a:pPr>
            <a:r>
              <a:rPr lang="en-US" sz="2400" dirty="0">
                <a:ln w="0"/>
                <a:solidFill>
                  <a:schemeClr val="bg2"/>
                </a:solidFill>
                <a:effectLst>
                  <a:outerShdw blurRad="38100" dist="19050" dir="2700000" algn="tl" rotWithShape="0">
                    <a:schemeClr val="dk1">
                      <a:alpha val="40000"/>
                    </a:schemeClr>
                  </a:outerShdw>
                </a:effectLst>
                <a:latin typeface="Hoefler Text" charset="0"/>
                <a:ea typeface="Hoefler Text" charset="0"/>
                <a:cs typeface="Hoefler Text" charset="0"/>
              </a:rPr>
              <a:t>Software package management</a:t>
            </a:r>
          </a:p>
        </p:txBody>
      </p:sp>
      <p:pic>
        <p:nvPicPr>
          <p:cNvPr id="3" name="Picture 2"/>
          <p:cNvPicPr>
            <a:picLocks noChangeAspect="1"/>
          </p:cNvPicPr>
          <p:nvPr/>
        </p:nvPicPr>
        <p:blipFill>
          <a:blip r:embed="rId3"/>
          <a:stretch>
            <a:fillRect/>
          </a:stretch>
        </p:blipFill>
        <p:spPr>
          <a:xfrm>
            <a:off x="4438650" y="1657350"/>
            <a:ext cx="3533775" cy="2033588"/>
          </a:xfrm>
          <a:prstGeom prst="rect">
            <a:avLst/>
          </a:prstGeom>
        </p:spPr>
        <p:style>
          <a:lnRef idx="3">
            <a:schemeClr val="lt1"/>
          </a:lnRef>
          <a:fillRef idx="1">
            <a:schemeClr val="accent1"/>
          </a:fillRef>
          <a:effectRef idx="1">
            <a:schemeClr val="accent1"/>
          </a:effectRef>
          <a:fontRef idx="minor">
            <a:schemeClr val="lt1"/>
          </a:fontRef>
        </p:style>
      </p:pic>
    </p:spTree>
    <p:extLst>
      <p:ext uri="{BB962C8B-B14F-4D97-AF65-F5344CB8AC3E}">
        <p14:creationId xmlns:p14="http://schemas.microsoft.com/office/powerpoint/2010/main" val="6219392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Linux : an operating system</a:t>
            </a:r>
          </a:p>
        </p:txBody>
      </p:sp>
      <p:sp>
        <p:nvSpPr>
          <p:cNvPr id="3" name="Content Placeholder 2"/>
          <p:cNvSpPr>
            <a:spLocks noGrp="1"/>
          </p:cNvSpPr>
          <p:nvPr>
            <p:ph idx="1"/>
          </p:nvPr>
        </p:nvSpPr>
        <p:spPr>
          <a:xfrm>
            <a:off x="457200" y="1600200"/>
            <a:ext cx="8229600" cy="4943475"/>
          </a:xfrm>
        </p:spPr>
        <p:txBody>
          <a:bodyPr>
            <a:normAutofit/>
          </a:bodyPr>
          <a:lstStyle/>
          <a:p>
            <a:r>
              <a:rPr lang="en-US" dirty="0"/>
              <a:t>An operating system is an interface between hardware and software.</a:t>
            </a:r>
          </a:p>
          <a:p>
            <a:pPr lvl="1"/>
            <a:r>
              <a:rPr lang="en-US" b="1" dirty="0"/>
              <a:t>The Bootloader</a:t>
            </a:r>
          </a:p>
          <a:p>
            <a:pPr lvl="1"/>
            <a:r>
              <a:rPr lang="en-US" b="1" dirty="0"/>
              <a:t>The kernel</a:t>
            </a:r>
          </a:p>
          <a:p>
            <a:pPr lvl="1"/>
            <a:r>
              <a:rPr lang="en-US" b="1" dirty="0"/>
              <a:t>Daemons</a:t>
            </a:r>
          </a:p>
          <a:p>
            <a:pPr lvl="1"/>
            <a:r>
              <a:rPr lang="en-US" b="1" dirty="0"/>
              <a:t>The Shell</a:t>
            </a:r>
          </a:p>
          <a:p>
            <a:pPr lvl="1"/>
            <a:r>
              <a:rPr lang="en-US" b="1" dirty="0"/>
              <a:t>Graphical Server</a:t>
            </a:r>
          </a:p>
          <a:p>
            <a:pPr lvl="1"/>
            <a:r>
              <a:rPr lang="en-US" b="1" dirty="0"/>
              <a:t>Desktop Environment</a:t>
            </a:r>
          </a:p>
          <a:p>
            <a:pPr lvl="1"/>
            <a:r>
              <a:rPr lang="en-US" b="1" dirty="0"/>
              <a:t>Applications</a:t>
            </a:r>
            <a:endParaRPr lang="en-US" dirty="0"/>
          </a:p>
        </p:txBody>
      </p:sp>
    </p:spTree>
    <p:extLst>
      <p:ext uri="{BB962C8B-B14F-4D97-AF65-F5344CB8AC3E}">
        <p14:creationId xmlns:p14="http://schemas.microsoft.com/office/powerpoint/2010/main" val="1268389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Linux distributions</a:t>
            </a:r>
          </a:p>
        </p:txBody>
      </p:sp>
      <p:sp>
        <p:nvSpPr>
          <p:cNvPr id="3" name="Content Placeholder 2"/>
          <p:cNvSpPr>
            <a:spLocks noGrp="1"/>
          </p:cNvSpPr>
          <p:nvPr>
            <p:ph idx="1"/>
          </p:nvPr>
        </p:nvSpPr>
        <p:spPr>
          <a:xfrm>
            <a:off x="457200" y="1600200"/>
            <a:ext cx="8229600" cy="5072063"/>
          </a:xfrm>
        </p:spPr>
        <p:txBody>
          <a:bodyPr>
            <a:normAutofit fontScale="92500"/>
          </a:bodyPr>
          <a:lstStyle/>
          <a:p>
            <a:pPr marL="0" indent="0">
              <a:buNone/>
            </a:pPr>
            <a:r>
              <a:rPr lang="en-US" dirty="0"/>
              <a:t>The Linux operating system is available in more than 300 distributions(Distros or </a:t>
            </a:r>
            <a:r>
              <a:rPr lang="en-US" dirty="0" err="1"/>
              <a:t>Flavours</a:t>
            </a:r>
            <a:r>
              <a:rPr lang="en-US" dirty="0"/>
              <a:t>)</a:t>
            </a:r>
          </a:p>
          <a:p>
            <a:pPr lvl="1">
              <a:lnSpc>
                <a:spcPct val="90000"/>
              </a:lnSpc>
            </a:pPr>
            <a:r>
              <a:rPr lang="en-US" altLang="en-US" sz="2200" dirty="0"/>
              <a:t>Slackware (one of the oldest, simple and stable distro.)</a:t>
            </a:r>
          </a:p>
          <a:p>
            <a:pPr lvl="1">
              <a:lnSpc>
                <a:spcPct val="90000"/>
              </a:lnSpc>
            </a:pPr>
            <a:r>
              <a:rPr lang="en-US" altLang="en-US" sz="2200" dirty="0" err="1"/>
              <a:t>Redhat</a:t>
            </a:r>
            <a:endParaRPr lang="en-US" altLang="en-US" sz="2200" dirty="0"/>
          </a:p>
          <a:p>
            <a:pPr lvl="2">
              <a:lnSpc>
                <a:spcPct val="90000"/>
              </a:lnSpc>
            </a:pPr>
            <a:r>
              <a:rPr lang="en-US" altLang="en-US" sz="2000" dirty="0"/>
              <a:t>RHEL (commercially support)</a:t>
            </a:r>
          </a:p>
          <a:p>
            <a:pPr lvl="2">
              <a:lnSpc>
                <a:spcPct val="90000"/>
              </a:lnSpc>
            </a:pPr>
            <a:r>
              <a:rPr lang="en-US" altLang="en-US" sz="2000" dirty="0"/>
              <a:t>Fedora (free)</a:t>
            </a:r>
          </a:p>
          <a:p>
            <a:pPr lvl="1">
              <a:lnSpc>
                <a:spcPct val="90000"/>
              </a:lnSpc>
            </a:pPr>
            <a:r>
              <a:rPr lang="en-US" altLang="en-US" sz="2200" dirty="0"/>
              <a:t>CentOS (free RHEL, based in England)</a:t>
            </a:r>
          </a:p>
          <a:p>
            <a:pPr lvl="1">
              <a:lnSpc>
                <a:spcPct val="90000"/>
              </a:lnSpc>
            </a:pPr>
            <a:r>
              <a:rPr lang="en-US" altLang="en-US" sz="2200" dirty="0" err="1"/>
              <a:t>SuSe</a:t>
            </a:r>
            <a:r>
              <a:rPr lang="en-US" altLang="en-US" sz="2200" dirty="0"/>
              <a:t> ( based in Germany) Open </a:t>
            </a:r>
            <a:r>
              <a:rPr lang="en-US" altLang="en-US" sz="2200" dirty="0" err="1"/>
              <a:t>SuSe</a:t>
            </a:r>
            <a:r>
              <a:rPr lang="en-US" altLang="en-US" sz="2200" dirty="0"/>
              <a:t>, Enterprise </a:t>
            </a:r>
            <a:r>
              <a:rPr lang="en-US" altLang="en-US" sz="2200" dirty="0" err="1"/>
              <a:t>Suse</a:t>
            </a:r>
            <a:endParaRPr lang="en-US" altLang="en-US" sz="2200" dirty="0"/>
          </a:p>
          <a:p>
            <a:pPr lvl="1">
              <a:lnSpc>
                <a:spcPct val="90000"/>
              </a:lnSpc>
            </a:pPr>
            <a:r>
              <a:rPr lang="en-US" altLang="en-US" sz="2200" dirty="0"/>
              <a:t>Gentoo (Source code based)</a:t>
            </a:r>
          </a:p>
          <a:p>
            <a:pPr lvl="1">
              <a:lnSpc>
                <a:spcPct val="90000"/>
              </a:lnSpc>
            </a:pPr>
            <a:r>
              <a:rPr lang="en-US" altLang="en-US" sz="2200" dirty="0" err="1"/>
              <a:t>Debian</a:t>
            </a:r>
            <a:r>
              <a:rPr lang="en-US" altLang="en-US" sz="2200" dirty="0"/>
              <a:t> (one of the few called GNU/Linux)</a:t>
            </a:r>
          </a:p>
          <a:p>
            <a:pPr lvl="1">
              <a:lnSpc>
                <a:spcPct val="90000"/>
              </a:lnSpc>
            </a:pPr>
            <a:r>
              <a:rPr lang="en-US" altLang="en-US" sz="2200" dirty="0"/>
              <a:t>Ubuntu (based in South Africa), </a:t>
            </a:r>
            <a:r>
              <a:rPr lang="en-US" altLang="en-US" sz="2200" dirty="0" err="1"/>
              <a:t>Lubuntu</a:t>
            </a:r>
            <a:r>
              <a:rPr lang="en-US" altLang="en-US" sz="2200" dirty="0"/>
              <a:t>, </a:t>
            </a:r>
            <a:r>
              <a:rPr lang="en-US" altLang="en-US" sz="2200" dirty="0" err="1"/>
              <a:t>Kubuntu</a:t>
            </a:r>
            <a:r>
              <a:rPr lang="en-US" altLang="en-US" sz="2200" dirty="0"/>
              <a:t>, </a:t>
            </a:r>
            <a:r>
              <a:rPr lang="en-US" altLang="en-US" sz="2200" dirty="0" err="1"/>
              <a:t>Edubuntu</a:t>
            </a:r>
            <a:r>
              <a:rPr lang="en-US" altLang="en-US" sz="2200" dirty="0"/>
              <a:t>, </a:t>
            </a:r>
            <a:r>
              <a:rPr lang="en-US" altLang="en-US" sz="2200" dirty="0" err="1"/>
              <a:t>Xubuntu</a:t>
            </a:r>
            <a:endParaRPr lang="en-US" altLang="en-US" sz="2200" dirty="0"/>
          </a:p>
          <a:p>
            <a:pPr lvl="1">
              <a:lnSpc>
                <a:spcPct val="90000"/>
              </a:lnSpc>
            </a:pPr>
            <a:r>
              <a:rPr lang="en-US" altLang="en-US" sz="2200" dirty="0" err="1"/>
              <a:t>Knoppix</a:t>
            </a:r>
            <a:r>
              <a:rPr lang="en-US" altLang="en-US" sz="2200" dirty="0"/>
              <a:t> (first </a:t>
            </a:r>
            <a:r>
              <a:rPr lang="en-US" altLang="en-US" sz="2200" dirty="0" err="1"/>
              <a:t>LiveCD</a:t>
            </a:r>
            <a:r>
              <a:rPr lang="en-US" altLang="en-US" sz="2200" dirty="0"/>
              <a:t> distro.)</a:t>
            </a:r>
          </a:p>
          <a:p>
            <a:pPr lvl="1">
              <a:lnSpc>
                <a:spcPct val="90000"/>
              </a:lnSpc>
            </a:pPr>
            <a:r>
              <a:rPr lang="en-US" altLang="en-US" sz="2200" dirty="0"/>
              <a:t>DSL(Damn Small Linux) 35 MB</a:t>
            </a:r>
          </a:p>
          <a:p>
            <a:pPr lvl="1">
              <a:lnSpc>
                <a:spcPct val="90000"/>
              </a:lnSpc>
            </a:pPr>
            <a:r>
              <a:rPr lang="is-IS" altLang="en-US" sz="2200" dirty="0"/>
              <a:t>… </a:t>
            </a:r>
            <a:r>
              <a:rPr lang="en-US" altLang="en-US" sz="2200" dirty="0"/>
              <a:t>http://</a:t>
            </a:r>
            <a:r>
              <a:rPr lang="en-US" altLang="en-US" sz="2200" dirty="0" err="1"/>
              <a:t>distrowatch.com</a:t>
            </a:r>
            <a:r>
              <a:rPr lang="en-US" altLang="en-US" sz="2200" dirty="0"/>
              <a:t>/</a:t>
            </a:r>
          </a:p>
          <a:p>
            <a:endParaRPr lang="en-US" dirty="0"/>
          </a:p>
        </p:txBody>
      </p:sp>
    </p:spTree>
    <p:extLst>
      <p:ext uri="{BB962C8B-B14F-4D97-AF65-F5344CB8AC3E}">
        <p14:creationId xmlns:p14="http://schemas.microsoft.com/office/powerpoint/2010/main" val="10166001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servers</a:t>
            </a:r>
          </a:p>
        </p:txBody>
      </p:sp>
      <p:sp>
        <p:nvSpPr>
          <p:cNvPr id="3" name="Content Placeholder 2"/>
          <p:cNvSpPr>
            <a:spLocks noGrp="1"/>
          </p:cNvSpPr>
          <p:nvPr>
            <p:ph idx="1"/>
          </p:nvPr>
        </p:nvSpPr>
        <p:spPr/>
        <p:txBody>
          <a:bodyPr>
            <a:normAutofit lnSpcReduction="10000"/>
          </a:bodyPr>
          <a:lstStyle/>
          <a:p>
            <a:r>
              <a:rPr lang="en-US" dirty="0"/>
              <a:t>Red Hat Enterprise Linux</a:t>
            </a:r>
          </a:p>
          <a:p>
            <a:r>
              <a:rPr lang="en-US" dirty="0"/>
              <a:t>Ubuntu Server</a:t>
            </a:r>
          </a:p>
          <a:p>
            <a:r>
              <a:rPr lang="en-US" dirty="0"/>
              <a:t>CentOS</a:t>
            </a:r>
          </a:p>
          <a:p>
            <a:r>
              <a:rPr lang="en-US" dirty="0"/>
              <a:t>SUSE Enterprise Linux.</a:t>
            </a:r>
          </a:p>
          <a:p>
            <a:r>
              <a:rPr lang="en-US" dirty="0"/>
              <a:t>Some of the above server distributions are free (such as Ubuntu Server and CentOS) and some have an associated price (such as Red Hat Enterprise Linux and SUSE Enterprise Linux). </a:t>
            </a:r>
          </a:p>
        </p:txBody>
      </p:sp>
    </p:spTree>
    <p:extLst>
      <p:ext uri="{BB962C8B-B14F-4D97-AF65-F5344CB8AC3E}">
        <p14:creationId xmlns:p14="http://schemas.microsoft.com/office/powerpoint/2010/main" val="14447382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Which distribution to choose?</a:t>
            </a:r>
          </a:p>
        </p:txBody>
      </p:sp>
      <p:sp>
        <p:nvSpPr>
          <p:cNvPr id="3" name="Content Placeholder 2"/>
          <p:cNvSpPr>
            <a:spLocks noGrp="1"/>
          </p:cNvSpPr>
          <p:nvPr>
            <p:ph idx="1"/>
          </p:nvPr>
        </p:nvSpPr>
        <p:spPr/>
        <p:txBody>
          <a:bodyPr>
            <a:normAutofit fontScale="77500" lnSpcReduction="20000"/>
          </a:bodyPr>
          <a:lstStyle/>
          <a:p>
            <a:r>
              <a:rPr lang="en-US" dirty="0"/>
              <a:t>Computer skill level?</a:t>
            </a:r>
          </a:p>
          <a:p>
            <a:pPr lvl="1"/>
            <a:r>
              <a:rPr lang="en-US" dirty="0"/>
              <a:t>Intermediate level</a:t>
            </a:r>
          </a:p>
          <a:p>
            <a:pPr lvl="2"/>
            <a:r>
              <a:rPr lang="en-US" dirty="0"/>
              <a:t>Linux Mint, Ubuntu, </a:t>
            </a:r>
            <a:r>
              <a:rPr lang="en-US" dirty="0" err="1"/>
              <a:t>Deepin</a:t>
            </a:r>
            <a:endParaRPr lang="en-US" dirty="0"/>
          </a:p>
          <a:p>
            <a:pPr lvl="1"/>
            <a:r>
              <a:rPr lang="en-US" dirty="0"/>
              <a:t>Advanced level</a:t>
            </a:r>
          </a:p>
          <a:p>
            <a:pPr lvl="2"/>
            <a:r>
              <a:rPr lang="en-US" dirty="0" err="1"/>
              <a:t>Debian</a:t>
            </a:r>
            <a:r>
              <a:rPr lang="en-US" dirty="0"/>
              <a:t>, Fedora</a:t>
            </a:r>
          </a:p>
          <a:p>
            <a:pPr lvl="1"/>
            <a:r>
              <a:rPr lang="en-US" dirty="0"/>
              <a:t>Pro level</a:t>
            </a:r>
          </a:p>
          <a:p>
            <a:pPr lvl="2"/>
            <a:r>
              <a:rPr lang="en-US" dirty="0"/>
              <a:t>Gentoo, Arch Linux, Slackware</a:t>
            </a:r>
          </a:p>
          <a:p>
            <a:r>
              <a:rPr lang="en-US" dirty="0"/>
              <a:t>Modern or standard desktop environment?</a:t>
            </a:r>
          </a:p>
          <a:p>
            <a:r>
              <a:rPr lang="en-US" dirty="0"/>
              <a:t>Server or Desktop?</a:t>
            </a:r>
          </a:p>
          <a:p>
            <a:pPr lvl="1"/>
            <a:r>
              <a:rPr lang="en-US" dirty="0"/>
              <a:t>Servers come with no Desktop Environment</a:t>
            </a:r>
          </a:p>
          <a:p>
            <a:pPr lvl="1"/>
            <a:r>
              <a:rPr lang="en-US" dirty="0"/>
              <a:t>However, DE can be added</a:t>
            </a:r>
          </a:p>
          <a:p>
            <a:pPr lvl="1"/>
            <a:r>
              <a:rPr lang="en-US" dirty="0"/>
              <a:t>CentOS – server specific – out of the box </a:t>
            </a:r>
          </a:p>
          <a:p>
            <a:pPr lvl="1"/>
            <a:r>
              <a:rPr lang="en-US" dirty="0" err="1"/>
              <a:t>Debian</a:t>
            </a:r>
            <a:r>
              <a:rPr lang="en-US" dirty="0"/>
              <a:t> or Ubuntu – need to add manually </a:t>
            </a:r>
          </a:p>
          <a:p>
            <a:endParaRPr lang="en-US" dirty="0"/>
          </a:p>
        </p:txBody>
      </p:sp>
    </p:spTree>
    <p:extLst>
      <p:ext uri="{BB962C8B-B14F-4D97-AF65-F5344CB8AC3E}">
        <p14:creationId xmlns:p14="http://schemas.microsoft.com/office/powerpoint/2010/main" val="1403104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Content Placeholder 2"/>
          <p:cNvSpPr>
            <a:spLocks noGrp="1"/>
          </p:cNvSpPr>
          <p:nvPr>
            <p:ph idx="1"/>
          </p:nvPr>
        </p:nvSpPr>
        <p:spPr/>
        <p:txBody>
          <a:bodyPr vert="horz" lIns="91440" tIns="45720" rIns="91440" bIns="45720" rtlCol="0">
            <a:normAutofit fontScale="85000" lnSpcReduction="10000"/>
          </a:bodyPr>
          <a:lstStyle/>
          <a:p>
            <a:r>
              <a:rPr lang="en-US" dirty="0"/>
              <a:t>Free</a:t>
            </a:r>
          </a:p>
          <a:p>
            <a:r>
              <a:rPr lang="en-US" dirty="0"/>
              <a:t>Better resource management. No random computer slow-downs.</a:t>
            </a:r>
          </a:p>
          <a:p>
            <a:r>
              <a:rPr lang="en-US" dirty="0"/>
              <a:t>Highly secured. No malware, viruses. </a:t>
            </a:r>
          </a:p>
          <a:p>
            <a:r>
              <a:rPr lang="en-US" dirty="0"/>
              <a:t>Best suited for servers. “set it and forget it”</a:t>
            </a:r>
          </a:p>
          <a:p>
            <a:r>
              <a:rPr lang="en-US" dirty="0"/>
              <a:t>Services can be stopped and started without rebooting</a:t>
            </a:r>
          </a:p>
          <a:p>
            <a:r>
              <a:rPr lang="en-US" dirty="0"/>
              <a:t>Security updates for kernel. </a:t>
            </a:r>
          </a:p>
          <a:p>
            <a:r>
              <a:rPr lang="en-US" dirty="0"/>
              <a:t>By the people for the people. Community  developed</a:t>
            </a:r>
          </a:p>
          <a:p>
            <a:r>
              <a:rPr lang="en-US" dirty="0"/>
              <a:t>Availability of source code </a:t>
            </a:r>
          </a:p>
          <a:p>
            <a:r>
              <a:rPr lang="en-US" dirty="0"/>
              <a:t>Free access and good level of functionality </a:t>
            </a:r>
          </a:p>
        </p:txBody>
      </p:sp>
      <p:sp>
        <p:nvSpPr>
          <p:cNvPr id="52228" name="Slide Number Placeholder 6"/>
          <p:cNvSpPr>
            <a:spLocks noGrp="1"/>
          </p:cNvSpPr>
          <p:nvPr>
            <p:ph type="sldNum" sz="quarter" idx="12"/>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Arial" charset="0"/>
              </a:defRPr>
            </a:lvl1pPr>
            <a:lvl2pPr marL="37931725" indent="-37474525" eaLnBrk="0" hangingPunct="0">
              <a:defRPr sz="2400">
                <a:solidFill>
                  <a:schemeClr val="tx1"/>
                </a:solidFill>
                <a:latin typeface="Arial" charset="0"/>
                <a:ea typeface="Arial" charset="0"/>
                <a:cs typeface="Arial" charset="0"/>
              </a:defRPr>
            </a:lvl2pPr>
            <a:lvl3pPr eaLnBrk="0" hangingPunct="0">
              <a:defRPr sz="2400">
                <a:solidFill>
                  <a:schemeClr val="tx1"/>
                </a:solidFill>
                <a:latin typeface="Arial" charset="0"/>
                <a:ea typeface="Arial" charset="0"/>
                <a:cs typeface="Arial" charset="0"/>
              </a:defRPr>
            </a:lvl3pPr>
            <a:lvl4pPr eaLnBrk="0" hangingPunct="0">
              <a:defRPr sz="2400">
                <a:solidFill>
                  <a:schemeClr val="tx1"/>
                </a:solidFill>
                <a:latin typeface="Arial" charset="0"/>
                <a:ea typeface="Arial" charset="0"/>
                <a:cs typeface="Arial" charset="0"/>
              </a:defRPr>
            </a:lvl4pPr>
            <a:lvl5pPr eaLnBrk="0" hangingPunct="0">
              <a:defRPr sz="2400">
                <a:solidFill>
                  <a:schemeClr val="tx1"/>
                </a:solidFill>
                <a:latin typeface="Arial" charset="0"/>
                <a:ea typeface="Arial" charset="0"/>
                <a:cs typeface="Arial" charset="0"/>
              </a:defRPr>
            </a:lvl5pPr>
            <a:lvl6pPr marL="457200" eaLnBrk="0" fontAlgn="base" hangingPunct="0">
              <a:spcBef>
                <a:spcPct val="0"/>
              </a:spcBef>
              <a:spcAft>
                <a:spcPct val="0"/>
              </a:spcAft>
              <a:defRPr sz="2400">
                <a:solidFill>
                  <a:schemeClr val="tx1"/>
                </a:solidFill>
                <a:latin typeface="Arial" charset="0"/>
                <a:ea typeface="Arial" charset="0"/>
                <a:cs typeface="Arial" charset="0"/>
              </a:defRPr>
            </a:lvl6pPr>
            <a:lvl7pPr marL="914400" eaLnBrk="0" fontAlgn="base" hangingPunct="0">
              <a:spcBef>
                <a:spcPct val="0"/>
              </a:spcBef>
              <a:spcAft>
                <a:spcPct val="0"/>
              </a:spcAft>
              <a:defRPr sz="2400">
                <a:solidFill>
                  <a:schemeClr val="tx1"/>
                </a:solidFill>
                <a:latin typeface="Arial" charset="0"/>
                <a:ea typeface="Arial" charset="0"/>
                <a:cs typeface="Arial" charset="0"/>
              </a:defRPr>
            </a:lvl7pPr>
            <a:lvl8pPr marL="1371600" eaLnBrk="0" fontAlgn="base" hangingPunct="0">
              <a:spcBef>
                <a:spcPct val="0"/>
              </a:spcBef>
              <a:spcAft>
                <a:spcPct val="0"/>
              </a:spcAft>
              <a:defRPr sz="2400">
                <a:solidFill>
                  <a:schemeClr val="tx1"/>
                </a:solidFill>
                <a:latin typeface="Arial" charset="0"/>
                <a:ea typeface="Arial" charset="0"/>
                <a:cs typeface="Arial" charset="0"/>
              </a:defRPr>
            </a:lvl8pPr>
            <a:lvl9pPr marL="1828800" eaLnBrk="0" fontAlgn="base" hangingPunct="0">
              <a:spcBef>
                <a:spcPct val="0"/>
              </a:spcBef>
              <a:spcAft>
                <a:spcPct val="0"/>
              </a:spcAft>
              <a:defRPr sz="2400">
                <a:solidFill>
                  <a:schemeClr val="tx1"/>
                </a:solidFill>
                <a:latin typeface="Arial" charset="0"/>
                <a:ea typeface="Arial" charset="0"/>
                <a:cs typeface="Arial" charset="0"/>
              </a:defRPr>
            </a:lvl9pPr>
          </a:lstStyle>
          <a:p>
            <a:pPr eaLnBrk="1" hangingPunct="1"/>
            <a:fld id="{41C92FEB-E31D-8F44-80F9-A66BFAD88071}" type="slidenum">
              <a:rPr lang="en-US" sz="1200">
                <a:solidFill>
                  <a:schemeClr val="tx2"/>
                </a:solidFill>
                <a:latin typeface="Candara" charset="0"/>
              </a:rPr>
              <a:pPr eaLnBrk="1" hangingPunct="1"/>
              <a:t>9</a:t>
            </a:fld>
            <a:endParaRPr lang="en-US" sz="1200">
              <a:solidFill>
                <a:schemeClr val="tx2"/>
              </a:solidFill>
              <a:latin typeface="Candara" charset="0"/>
            </a:endParaRPr>
          </a:p>
        </p:txBody>
      </p:sp>
      <p:sp>
        <p:nvSpPr>
          <p:cNvPr id="3" name="Title 2"/>
          <p:cNvSpPr>
            <a:spLocks noGrp="1"/>
          </p:cNvSpPr>
          <p:nvPr>
            <p:ph type="title"/>
          </p:nvPr>
        </p:nvSpPr>
        <p:spPr/>
        <p:txBody>
          <a:bodyPr>
            <a:normAutofit/>
          </a:bodyPr>
          <a:lstStyle/>
          <a:p>
            <a:r>
              <a:rPr lang="en-US" dirty="0"/>
              <a:t>Reasons behind boost in Linux</a:t>
            </a:r>
          </a:p>
        </p:txBody>
      </p:sp>
    </p:spTree>
    <p:extLst>
      <p:ext uri="{BB962C8B-B14F-4D97-AF65-F5344CB8AC3E}">
        <p14:creationId xmlns:p14="http://schemas.microsoft.com/office/powerpoint/2010/main" val="12681967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2800" dirty="0" smtClean="0">
            <a:latin typeface="Hoefler Text"/>
            <a:cs typeface="Hoefler Text"/>
          </a:defRPr>
        </a:defPPr>
      </a:lstStyle>
      <a:style>
        <a:lnRef idx="1">
          <a:schemeClr val="accent3"/>
        </a:lnRef>
        <a:fillRef idx="2">
          <a:schemeClr val="accent3"/>
        </a:fillRef>
        <a:effectRef idx="1">
          <a:schemeClr val="accent3"/>
        </a:effectRef>
        <a:fontRef idx="minor">
          <a:schemeClr val="dk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Savon</Template>
  <TotalTime>653</TotalTime>
  <Words>1508</Words>
  <Application>Microsoft Office PowerPoint</Application>
  <PresentationFormat>On-screen Show (4:3)</PresentationFormat>
  <Paragraphs>236</Paragraphs>
  <Slides>27</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ＭＳ Ｐゴシック</vt:lpstr>
      <vt:lpstr>Arial</vt:lpstr>
      <vt:lpstr>Calibri</vt:lpstr>
      <vt:lpstr>Candara</vt:lpstr>
      <vt:lpstr>Hoefler Text</vt:lpstr>
      <vt:lpstr>Office Theme</vt:lpstr>
      <vt:lpstr>Introduction to Linux Operating System</vt:lpstr>
      <vt:lpstr>GNU Linux</vt:lpstr>
      <vt:lpstr>Everywhere Linux</vt:lpstr>
      <vt:lpstr>Linux Consists of:</vt:lpstr>
      <vt:lpstr>Linux : an operating system</vt:lpstr>
      <vt:lpstr>Linux distributions</vt:lpstr>
      <vt:lpstr>For servers</vt:lpstr>
      <vt:lpstr>Which distribution to choose?</vt:lpstr>
      <vt:lpstr>Reasons behind boost in Linux</vt:lpstr>
      <vt:lpstr>Linux Installation</vt:lpstr>
      <vt:lpstr>Ubuntu Installation</vt:lpstr>
      <vt:lpstr>Ubuntu Installation</vt:lpstr>
      <vt:lpstr>Ubuntu Installation</vt:lpstr>
      <vt:lpstr>Ubuntu Installation</vt:lpstr>
      <vt:lpstr>Ubuntu Installation</vt:lpstr>
      <vt:lpstr>Ubuntu Installation</vt:lpstr>
      <vt:lpstr>Ubuntu Installation</vt:lpstr>
      <vt:lpstr>Ubuntu Installation</vt:lpstr>
      <vt:lpstr>Using Linux</vt:lpstr>
      <vt:lpstr>Installing Software packages</vt:lpstr>
      <vt:lpstr>Common Commands</vt:lpstr>
      <vt:lpstr>Common Commands</vt:lpstr>
      <vt:lpstr>Common Commands</vt:lpstr>
      <vt:lpstr>Vi</vt:lpstr>
      <vt:lpstr>SSH</vt:lpstr>
      <vt:lpstr>Add here</vt:lpstr>
      <vt:lpstr>Thanks </vt:lpstr>
    </vt:vector>
  </TitlesOfParts>
  <Manager/>
  <Company>DLIS, Bundelkhand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WIKO Journal Insights</dc:title>
  <dc:subject/>
  <dc:creator>Vinit Kumar</dc:creator>
  <cp:keywords/>
  <dc:description/>
  <cp:lastModifiedBy>Dr. Vinit Kumar</cp:lastModifiedBy>
  <cp:revision>61</cp:revision>
  <cp:lastPrinted>2016-09-01T05:36:56Z</cp:lastPrinted>
  <dcterms:created xsi:type="dcterms:W3CDTF">2015-01-13T02:41:40Z</dcterms:created>
  <dcterms:modified xsi:type="dcterms:W3CDTF">2017-09-18T09:05:58Z</dcterms:modified>
  <cp:category/>
</cp:coreProperties>
</file>

<file path=docProps/thumbnail.jpeg>
</file>